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4" r:id="rId17"/>
    <p:sldId id="275" r:id="rId18"/>
    <p:sldId id="281" r:id="rId19"/>
    <p:sldId id="272" r:id="rId20"/>
    <p:sldId id="273" r:id="rId21"/>
    <p:sldId id="276" r:id="rId22"/>
    <p:sldId id="277" r:id="rId23"/>
    <p:sldId id="280" r:id="rId24"/>
    <p:sldId id="278" r:id="rId25"/>
    <p:sldId id="279"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9F"/>
    <a:srgbClr val="E9E8EE"/>
    <a:srgbClr val="B7B5DD"/>
    <a:srgbClr val="CCCAD8"/>
    <a:srgbClr val="DCCFF0"/>
    <a:srgbClr val="524EAB"/>
    <a:srgbClr val="BBD2D7"/>
    <a:srgbClr val="562E91"/>
    <a:srgbClr val="83ABB5"/>
    <a:srgbClr val="F19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2" autoAdjust="0"/>
    <p:restoredTop sz="73829" autoAdjust="0"/>
  </p:normalViewPr>
  <p:slideViewPr>
    <p:cSldViewPr snapToGrid="0">
      <p:cViewPr varScale="1">
        <p:scale>
          <a:sx n="69" d="100"/>
          <a:sy n="69" d="100"/>
        </p:scale>
        <p:origin x="189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9FD3B-3B57-455E-AABF-9994BE43C202}" type="datetimeFigureOut">
              <a:rPr lang="en-US" smtClean="0"/>
              <a:t>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7C489-88A0-499D-A894-E0BA6A817404}" type="slidenum">
              <a:rPr lang="en-US" smtClean="0"/>
              <a:t>‹#›</a:t>
            </a:fld>
            <a:endParaRPr lang="en-US"/>
          </a:p>
        </p:txBody>
      </p:sp>
    </p:spTree>
    <p:extLst>
      <p:ext uri="{BB962C8B-B14F-4D97-AF65-F5344CB8AC3E}">
        <p14:creationId xmlns:p14="http://schemas.microsoft.com/office/powerpoint/2010/main" val="52936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https://parentsguidecordblood.org/en/diseases. </a:t>
            </a:r>
          </a:p>
          <a:p>
            <a:r>
              <a:rPr lang="en-US" dirty="0" smtClean="0"/>
              <a:t>2. Butler MJ and  </a:t>
            </a:r>
            <a:r>
              <a:rPr lang="en-US" dirty="0" err="1" smtClean="0"/>
              <a:t>Menitove</a:t>
            </a:r>
            <a:r>
              <a:rPr lang="en-US" dirty="0" smtClean="0"/>
              <a:t> JE. J Assist </a:t>
            </a:r>
            <a:r>
              <a:rPr lang="en-US" dirty="0" err="1" smtClean="0"/>
              <a:t>Reprod</a:t>
            </a:r>
            <a:r>
              <a:rPr lang="en-US" dirty="0" smtClean="0"/>
              <a:t> Genet. 2011, Aug;28(8). </a:t>
            </a:r>
          </a:p>
          <a:p>
            <a:endParaRPr lang="en-US" dirty="0"/>
          </a:p>
        </p:txBody>
      </p:sp>
      <p:sp>
        <p:nvSpPr>
          <p:cNvPr id="4" name="Slide Number Placeholder 3"/>
          <p:cNvSpPr>
            <a:spLocks noGrp="1"/>
          </p:cNvSpPr>
          <p:nvPr>
            <p:ph type="sldNum" sz="quarter" idx="10"/>
          </p:nvPr>
        </p:nvSpPr>
        <p:spPr/>
        <p:txBody>
          <a:bodyPr/>
          <a:lstStyle/>
          <a:p>
            <a:fld id="{2217C489-88A0-499D-A894-E0BA6A817404}" type="slidenum">
              <a:rPr lang="en-US" smtClean="0"/>
              <a:t>9</a:t>
            </a:fld>
            <a:endParaRPr lang="en-US"/>
          </a:p>
        </p:txBody>
      </p:sp>
    </p:spTree>
    <p:extLst>
      <p:ext uri="{BB962C8B-B14F-4D97-AF65-F5344CB8AC3E}">
        <p14:creationId xmlns:p14="http://schemas.microsoft.com/office/powerpoint/2010/main" val="336989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p>
          <a:p>
            <a:pPr marL="228600" indent="-228600">
              <a:buAutoNum type="arabicPeriod"/>
            </a:pPr>
            <a:r>
              <a:rPr lang="en-US" baseline="0" dirty="0" smtClean="0"/>
              <a:t>Meier et al. Pediatric Research. 2006 Feb; 59(2):244-9.</a:t>
            </a:r>
          </a:p>
        </p:txBody>
      </p:sp>
      <p:sp>
        <p:nvSpPr>
          <p:cNvPr id="4" name="Slide Number Placeholder 3"/>
          <p:cNvSpPr>
            <a:spLocks noGrp="1"/>
          </p:cNvSpPr>
          <p:nvPr>
            <p:ph type="sldNum" sz="quarter" idx="10"/>
          </p:nvPr>
        </p:nvSpPr>
        <p:spPr/>
        <p:txBody>
          <a:bodyPr/>
          <a:lstStyle/>
          <a:p>
            <a:fld id="{2217C489-88A0-499D-A894-E0BA6A817404}" type="slidenum">
              <a:rPr lang="en-US" smtClean="0"/>
              <a:t>16</a:t>
            </a:fld>
            <a:endParaRPr lang="en-US"/>
          </a:p>
        </p:txBody>
      </p:sp>
    </p:spTree>
    <p:extLst>
      <p:ext uri="{BB962C8B-B14F-4D97-AF65-F5344CB8AC3E}">
        <p14:creationId xmlns:p14="http://schemas.microsoft.com/office/powerpoint/2010/main" val="200250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in this study were tested functionally for the development of spasticity, which was measured here by both paw width and step length.</a:t>
            </a:r>
          </a:p>
          <a:p>
            <a:endParaRPr lang="en-US" dirty="0" smtClean="0"/>
          </a:p>
          <a:p>
            <a:r>
              <a:rPr lang="en-US" dirty="0" smtClean="0"/>
              <a:t>A: HIE results in spastic paresis of the distal limb muscles causing a significant reduction of footprint width of the right hind paw (contralateral to the insult; black columns) compared to the left (ipsilateral to insult, gray columns). Intraperitoneal transplantation of </a:t>
            </a:r>
            <a:r>
              <a:rPr lang="en-US" dirty="0" err="1" smtClean="0"/>
              <a:t>hUCB</a:t>
            </a:r>
            <a:r>
              <a:rPr lang="en-US" dirty="0" smtClean="0"/>
              <a:t> mononuclear cells after HIE reduced spastic paresis. In these animals, the </a:t>
            </a:r>
            <a:r>
              <a:rPr lang="en-US" dirty="0" err="1" smtClean="0"/>
              <a:t>ipsi</a:t>
            </a:r>
            <a:r>
              <a:rPr lang="en-US" dirty="0" smtClean="0"/>
              <a:t>/contralateral differences were no longer detected. (This is shown by the –</a:t>
            </a:r>
            <a:r>
              <a:rPr lang="en-US" dirty="0" err="1" smtClean="0"/>
              <a:t>n.s</a:t>
            </a:r>
            <a:r>
              <a:rPr lang="en-US" dirty="0" smtClean="0"/>
              <a:t>- label in the bar graphs).</a:t>
            </a:r>
          </a:p>
          <a:p>
            <a:endParaRPr lang="en-US" dirty="0" smtClean="0"/>
          </a:p>
          <a:p>
            <a:r>
              <a:rPr lang="en-US" dirty="0" smtClean="0"/>
              <a:t>B: In control animals with and without transplantation, the step length of left and right hind paws is equal. In contrast, HIE resulted in a significantly reduced step length if the right hind paw (black columns) compared to the left hind paw (gray). This reduction in step length was largely alleviated in the transplantation group. (Shown by the * label in the bar graphs). </a:t>
            </a:r>
          </a:p>
          <a:p>
            <a:endParaRPr lang="en-US" dirty="0" smtClean="0"/>
          </a:p>
          <a:p>
            <a:r>
              <a:rPr lang="en-US" dirty="0" smtClean="0"/>
              <a:t>Reference:</a:t>
            </a:r>
          </a:p>
          <a:p>
            <a:r>
              <a:rPr lang="en-US" dirty="0" smtClean="0"/>
              <a:t>Meier et al. Pediatric Research. 2006 Feb; 59(2):244-9.</a:t>
            </a:r>
          </a:p>
          <a:p>
            <a:endParaRPr lang="en-US" dirty="0"/>
          </a:p>
        </p:txBody>
      </p:sp>
      <p:sp>
        <p:nvSpPr>
          <p:cNvPr id="4" name="Slide Number Placeholder 3"/>
          <p:cNvSpPr>
            <a:spLocks noGrp="1"/>
          </p:cNvSpPr>
          <p:nvPr>
            <p:ph type="sldNum" sz="quarter" idx="10"/>
          </p:nvPr>
        </p:nvSpPr>
        <p:spPr/>
        <p:txBody>
          <a:bodyPr/>
          <a:lstStyle/>
          <a:p>
            <a:fld id="{2217C489-88A0-499D-A894-E0BA6A817404}" type="slidenum">
              <a:rPr lang="en-US" smtClean="0"/>
              <a:t>17</a:t>
            </a:fld>
            <a:endParaRPr lang="en-US"/>
          </a:p>
        </p:txBody>
      </p:sp>
    </p:spTree>
    <p:extLst>
      <p:ext uri="{BB962C8B-B14F-4D97-AF65-F5344CB8AC3E}">
        <p14:creationId xmlns:p14="http://schemas.microsoft.com/office/powerpoint/2010/main" val="280063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Both"/>
            </a:pPr>
            <a:r>
              <a:rPr lang="en-US" dirty="0" smtClean="0"/>
              <a:t>Schematic representation of the distribution of human cells in the lesioned hemisphere. HLS-DR-positive cells (green) are detected in the area of the hypoxic-ischemic lesion. Contralateral hemispheres were devoid of human cells. Immunohistochemistry is demonstrated for boxed areas in B (lesioned hemisphere) and C (</a:t>
            </a:r>
            <a:r>
              <a:rPr lang="en-US" dirty="0" err="1" smtClean="0"/>
              <a:t>nonlesioned</a:t>
            </a:r>
            <a:r>
              <a:rPr lang="en-US" dirty="0" smtClean="0"/>
              <a:t> hemisphere). </a:t>
            </a:r>
          </a:p>
          <a:p>
            <a:pPr marL="228600" indent="-228600">
              <a:buAutoNum type="alphaUcParenBoth"/>
            </a:pPr>
            <a:r>
              <a:rPr lang="en-US" dirty="0" smtClean="0"/>
              <a:t>HLA-DR-positive mononuclear cells (green) are located within a scaffold of GFAP-positive astrocytes (red) in the area of the hypoxic-ischemic lesion. </a:t>
            </a:r>
          </a:p>
          <a:p>
            <a:pPr marL="228600" indent="-228600">
              <a:buAutoNum type="alphaUcParenBoth"/>
            </a:pPr>
            <a:r>
              <a:rPr lang="en-US" dirty="0" smtClean="0"/>
              <a:t>) </a:t>
            </a:r>
            <a:r>
              <a:rPr lang="en-US" dirty="0" err="1" smtClean="0"/>
              <a:t>Nonlesioned</a:t>
            </a:r>
            <a:r>
              <a:rPr lang="en-US" dirty="0" smtClean="0"/>
              <a:t> parts of the brain, as demonstrated by the absence of inflammatory and apoptotic events (compare Fig. 2), are devoid of human cells (absence of green fluorescence).</a:t>
            </a:r>
          </a:p>
          <a:p>
            <a:pPr marL="228600" indent="-228600">
              <a:buAutoNum type="alphaUcParenBoth"/>
            </a:pPr>
            <a:r>
              <a:rPr lang="en-US" dirty="0" smtClean="0"/>
              <a:t>Lesioned areas of the brain of animals that did not receive transplantation of human cells are devoid of HLS-immunostaining. Note absence of green immunofluorescence (HLA-staining) within the red scaffold of GFAP-positive rat astrocytes. Scale bar in B, C: 100 </a:t>
            </a:r>
            <a:r>
              <a:rPr lang="en-US" dirty="0" err="1" smtClean="0"/>
              <a:t>μm</a:t>
            </a:r>
            <a:r>
              <a:rPr lang="en-US" dirty="0" smtClean="0"/>
              <a:t>; in D: 20 µm.”</a:t>
            </a:r>
          </a:p>
          <a:p>
            <a:pPr marL="228600" indent="-228600">
              <a:buAutoNum type="alphaUcParenBoth"/>
            </a:pPr>
            <a:endParaRPr lang="en-US" dirty="0" smtClean="0"/>
          </a:p>
          <a:p>
            <a:pPr marL="0" indent="0">
              <a:buNone/>
            </a:pPr>
            <a:r>
              <a:rPr lang="en-US" dirty="0" smtClean="0"/>
              <a:t>Also, the UCB cells did not show any obvious signs of differentiation into neural cells, as assessed by phenotype but lack of presence of GFAP (specific to neuron-specific proteins or neural progenitor cells).</a:t>
            </a:r>
          </a:p>
          <a:p>
            <a:pPr marL="0" indent="0">
              <a:buNone/>
            </a:pPr>
            <a:endParaRPr lang="en-US" dirty="0" smtClean="0"/>
          </a:p>
          <a:p>
            <a:pPr marL="0" indent="0">
              <a:buNone/>
            </a:pPr>
            <a:r>
              <a:rPr lang="en-US" dirty="0" smtClean="0"/>
              <a:t>Reference:</a:t>
            </a:r>
          </a:p>
          <a:p>
            <a:pPr marL="0" indent="0">
              <a:buNone/>
            </a:pPr>
            <a:r>
              <a:rPr lang="en-US" dirty="0" smtClean="0"/>
              <a:t>Meier et al. Pediatric Research. 2006 Feb; 59(2):244-9.</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217C489-88A0-499D-A894-E0BA6A817404}" type="slidenum">
              <a:rPr lang="en-US" smtClean="0"/>
              <a:t>18</a:t>
            </a:fld>
            <a:endParaRPr lang="en-US"/>
          </a:p>
        </p:txBody>
      </p:sp>
    </p:spTree>
    <p:extLst>
      <p:ext uri="{BB962C8B-B14F-4D97-AF65-F5344CB8AC3E}">
        <p14:creationId xmlns:p14="http://schemas.microsoft.com/office/powerpoint/2010/main" val="386289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42740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354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44891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617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BC3C2-12B5-4D09-98A3-7708F6A09796}"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2248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BBC3C2-12B5-4D09-98A3-7708F6A09796}"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42458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BBC3C2-12B5-4D09-98A3-7708F6A09796}"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79624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BBC3C2-12B5-4D09-98A3-7708F6A09796}"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629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BC3C2-12B5-4D09-98A3-7708F6A09796}"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58908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C3C2-12B5-4D09-98A3-7708F6A09796}"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6527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C3C2-12B5-4D09-98A3-7708F6A09796}"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0604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BC3C2-12B5-4D09-98A3-7708F6A09796}" type="datetimeFigureOut">
              <a:rPr lang="en-US" smtClean="0"/>
              <a:t>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1146-ACFB-44BD-A2DD-B29E66A64F43}" type="slidenum">
              <a:rPr lang="en-US" smtClean="0"/>
              <a:t>‹#›</a:t>
            </a:fld>
            <a:endParaRPr lang="en-US"/>
          </a:p>
        </p:txBody>
      </p:sp>
    </p:spTree>
    <p:extLst>
      <p:ext uri="{BB962C8B-B14F-4D97-AF65-F5344CB8AC3E}">
        <p14:creationId xmlns:p14="http://schemas.microsoft.com/office/powerpoint/2010/main" val="1617164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Rectangle 4"/>
          <p:cNvSpPr/>
          <p:nvPr/>
        </p:nvSpPr>
        <p:spPr>
          <a:xfrm>
            <a:off x="0" y="6032938"/>
            <a:ext cx="9144000" cy="825062"/>
          </a:xfrm>
          <a:prstGeom prst="rect">
            <a:avLst/>
          </a:prstGeom>
          <a:gradFill flip="none" rotWithShape="1">
            <a:gsLst>
              <a:gs pos="0">
                <a:srgbClr val="34A5AE"/>
              </a:gs>
              <a:gs pos="75000">
                <a:schemeClr val="bg1"/>
              </a:gs>
              <a:gs pos="25000">
                <a:srgbClr val="6ECFD4"/>
              </a:gs>
              <a:gs pos="46000">
                <a:srgbClr val="A9E2E5"/>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904" y="5990894"/>
            <a:ext cx="2205096" cy="951186"/>
          </a:xfrm>
          <a:prstGeom prst="rect">
            <a:avLst/>
          </a:prstGeom>
        </p:spPr>
      </p:pic>
      <p:cxnSp>
        <p:nvCxnSpPr>
          <p:cNvPr id="7" name="Straight Connector 6"/>
          <p:cNvCxnSpPr/>
          <p:nvPr/>
        </p:nvCxnSpPr>
        <p:spPr>
          <a:xfrm>
            <a:off x="0" y="6022424"/>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flipV="1">
            <a:off x="0" y="903890"/>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9" name="Title 1"/>
          <p:cNvSpPr txBox="1">
            <a:spLocks/>
          </p:cNvSpPr>
          <p:nvPr/>
        </p:nvSpPr>
        <p:spPr>
          <a:xfrm>
            <a:off x="838200" y="1274763"/>
            <a:ext cx="77724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smtClean="0"/>
              <a:t>Current and Potential Future Uses of Newborn Stem Cells</a:t>
            </a:r>
            <a:br>
              <a:rPr lang="en-US" sz="4400" smtClean="0"/>
            </a:br>
            <a:r>
              <a:rPr lang="en-US" sz="1800" smtClean="0"/>
              <a:t>(Umbilical Cord Blood and Tissue)</a:t>
            </a:r>
            <a:endParaRPr lang="en-US" sz="1800" dirty="0"/>
          </a:p>
        </p:txBody>
      </p:sp>
      <p:sp>
        <p:nvSpPr>
          <p:cNvPr id="10" name="Subtitle 2"/>
          <p:cNvSpPr>
            <a:spLocks noGrp="1"/>
          </p:cNvSpPr>
          <p:nvPr>
            <p:ph type="subTitle" idx="1"/>
          </p:nvPr>
        </p:nvSpPr>
        <p:spPr>
          <a:xfrm>
            <a:off x="1143000" y="4196442"/>
            <a:ext cx="6858000" cy="1061357"/>
          </a:xfrm>
        </p:spPr>
        <p:txBody>
          <a:bodyPr>
            <a:normAutofit/>
          </a:bodyPr>
          <a:lstStyle/>
          <a:p>
            <a:pPr algn="r"/>
            <a:r>
              <a:rPr lang="en-US" sz="1800" dirty="0" smtClean="0"/>
              <a:t>Michelle McDougle MS, CGC</a:t>
            </a:r>
          </a:p>
          <a:p>
            <a:pPr algn="r"/>
            <a:r>
              <a:rPr lang="en-US" sz="1800" dirty="0" smtClean="0"/>
              <a:t>mmcdougle@cordblood.com</a:t>
            </a:r>
            <a:endParaRPr lang="en-US" sz="1800" dirty="0"/>
          </a:p>
        </p:txBody>
      </p:sp>
    </p:spTree>
    <p:extLst>
      <p:ext uri="{BB962C8B-B14F-4D97-AF65-F5344CB8AC3E}">
        <p14:creationId xmlns:p14="http://schemas.microsoft.com/office/powerpoint/2010/main" val="3801560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Stem Cell Donors</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1"/>
          <p:cNvPicPr>
            <a:picLocks noChangeAspect="1" noChangeArrowheads="1"/>
          </p:cNvPicPr>
          <p:nvPr/>
        </p:nvPicPr>
        <p:blipFill>
          <a:blip r:embed="rId2"/>
          <a:srcRect l="82693" t="24084" r="10527" b="57201"/>
          <a:stretch>
            <a:fillRect/>
          </a:stretch>
        </p:blipFill>
        <p:spPr bwMode="auto">
          <a:xfrm>
            <a:off x="1513820" y="2372425"/>
            <a:ext cx="1165397" cy="2573498"/>
          </a:xfrm>
          <a:prstGeom prst="rect">
            <a:avLst/>
          </a:prstGeom>
          <a:noFill/>
        </p:spPr>
      </p:pic>
      <p:sp>
        <p:nvSpPr>
          <p:cNvPr id="6" name="Content Placeholder 3"/>
          <p:cNvSpPr txBox="1">
            <a:spLocks/>
          </p:cNvSpPr>
          <p:nvPr/>
        </p:nvSpPr>
        <p:spPr bwMode="auto">
          <a:xfrm>
            <a:off x="5057085" y="2191022"/>
            <a:ext cx="3267448" cy="3204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a:solidFill>
                  <a:srgbClr val="262626"/>
                </a:solidFill>
                <a:latin typeface="+mn-lt"/>
                <a:ea typeface="+mn-ea"/>
                <a:cs typeface="ＭＳ Ｐゴシック"/>
              </a:defRPr>
            </a:lvl1pPr>
            <a:lvl2pPr marL="742950" indent="-285750" algn="l" defTabSz="457200" rtl="0" eaLnBrk="0" fontAlgn="base" hangingPunct="0">
              <a:spcBef>
                <a:spcPct val="20000"/>
              </a:spcBef>
              <a:spcAft>
                <a:spcPct val="0"/>
              </a:spcAft>
              <a:buFont typeface="Wingdings" pitchFamily="2" charset="2"/>
              <a:buChar char="§"/>
              <a:defRPr sz="2400">
                <a:solidFill>
                  <a:srgbClr val="604A7B"/>
                </a:solidFill>
                <a:latin typeface="+mn-lt"/>
                <a:ea typeface="+mn-ea"/>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000">
                <a:solidFill>
                  <a:srgbClr val="404040"/>
                </a:solidFill>
                <a:latin typeface="+mn-lt"/>
                <a:ea typeface="+mn-ea"/>
                <a:cs typeface="ＭＳ Ｐゴシック"/>
              </a:defRPr>
            </a:lvl3pPr>
            <a:lvl4pPr marL="1600200" indent="-228600" algn="l" defTabSz="457200" rtl="0" eaLnBrk="0" fontAlgn="base" hangingPunct="0">
              <a:spcBef>
                <a:spcPct val="20000"/>
              </a:spcBef>
              <a:spcAft>
                <a:spcPct val="0"/>
              </a:spcAft>
              <a:buFont typeface="Wingdings" pitchFamily="2" charset="2"/>
              <a:buChar char="§"/>
              <a:defRPr sz="1800">
                <a:solidFill>
                  <a:srgbClr val="604A7B"/>
                </a:solidFill>
                <a:latin typeface="+mn-lt"/>
                <a:ea typeface="+mn-ea"/>
                <a:cs typeface="ＭＳ Ｐゴシック"/>
              </a:defRPr>
            </a:lvl4pPr>
            <a:lvl5pPr marL="2057400" indent="-228600" algn="l" defTabSz="457200" rtl="0" eaLnBrk="0" fontAlgn="base" hangingPunct="0">
              <a:spcBef>
                <a:spcPct val="20000"/>
              </a:spcBef>
              <a:spcAft>
                <a:spcPct val="0"/>
              </a:spcAft>
              <a:buFont typeface="Arial" pitchFamily="34" charset="0"/>
              <a:buChar char="•"/>
              <a:defRPr sz="1800">
                <a:solidFill>
                  <a:srgbClr val="595959"/>
                </a:solidFill>
                <a:latin typeface="+mn-lt"/>
                <a:ea typeface="+mn-ea"/>
                <a:cs typeface="ＭＳ Ｐゴシック"/>
              </a:defRPr>
            </a:lvl5pPr>
            <a:lvl6pPr marL="2514600" indent="-228600" algn="l" defTabSz="457200" rtl="0" eaLnBrk="1" fontAlgn="base" hangingPunct="1">
              <a:spcBef>
                <a:spcPct val="20000"/>
              </a:spcBef>
              <a:spcAft>
                <a:spcPct val="0"/>
              </a:spcAft>
              <a:buFont typeface="Arial" charset="0"/>
              <a:buChar char="•"/>
              <a:defRPr sz="1800">
                <a:solidFill>
                  <a:srgbClr val="595959"/>
                </a:solidFill>
                <a:latin typeface="+mn-lt"/>
                <a:ea typeface="+mn-ea"/>
              </a:defRPr>
            </a:lvl6pPr>
            <a:lvl7pPr marL="2971800" indent="-228600" algn="l" defTabSz="457200" rtl="0" eaLnBrk="1" fontAlgn="base" hangingPunct="1">
              <a:spcBef>
                <a:spcPct val="20000"/>
              </a:spcBef>
              <a:spcAft>
                <a:spcPct val="0"/>
              </a:spcAft>
              <a:buFont typeface="Arial" charset="0"/>
              <a:buChar char="•"/>
              <a:defRPr sz="1800">
                <a:solidFill>
                  <a:srgbClr val="595959"/>
                </a:solidFill>
                <a:latin typeface="+mn-lt"/>
                <a:ea typeface="+mn-ea"/>
              </a:defRPr>
            </a:lvl7pPr>
            <a:lvl8pPr marL="3429000" indent="-228600" algn="l" defTabSz="457200" rtl="0" eaLnBrk="1" fontAlgn="base" hangingPunct="1">
              <a:spcBef>
                <a:spcPct val="20000"/>
              </a:spcBef>
              <a:spcAft>
                <a:spcPct val="0"/>
              </a:spcAft>
              <a:buFont typeface="Arial" charset="0"/>
              <a:buChar char="•"/>
              <a:defRPr sz="1800">
                <a:solidFill>
                  <a:srgbClr val="595959"/>
                </a:solidFill>
                <a:latin typeface="+mn-lt"/>
                <a:ea typeface="+mn-ea"/>
              </a:defRPr>
            </a:lvl8pPr>
            <a:lvl9pPr marL="3886200" indent="-228600" algn="l" defTabSz="457200" rtl="0" eaLnBrk="1" fontAlgn="base" hangingPunct="1">
              <a:spcBef>
                <a:spcPct val="20000"/>
              </a:spcBef>
              <a:spcAft>
                <a:spcPct val="0"/>
              </a:spcAft>
              <a:buFont typeface="Arial" charset="0"/>
              <a:buChar char="•"/>
              <a:defRPr sz="1800">
                <a:solidFill>
                  <a:srgbClr val="595959"/>
                </a:solidFill>
                <a:latin typeface="+mn-lt"/>
                <a:ea typeface="+mn-ea"/>
              </a:defRPr>
            </a:lvl9pPr>
          </a:lstStyle>
          <a:p>
            <a:pPr marL="0" indent="0" eaLnBrk="1" hangingPunct="1">
              <a:buFont typeface="Arial" pitchFamily="34" charset="0"/>
              <a:buNone/>
              <a:defRPr/>
            </a:pPr>
            <a:endParaRPr lang="en-US" sz="2200" kern="0" dirty="0" smtClean="0">
              <a:solidFill>
                <a:srgbClr val="6F8183"/>
              </a:solidFill>
              <a:latin typeface="Calibri Light" panose="020F0302020204030204"/>
            </a:endParaRPr>
          </a:p>
          <a:p>
            <a:pPr eaLnBrk="1" hangingPunct="1">
              <a:defRPr/>
            </a:pPr>
            <a:endParaRPr lang="en-US" sz="2200" kern="0" dirty="0">
              <a:solidFill>
                <a:srgbClr val="6F8183"/>
              </a:solidFill>
              <a:latin typeface="Calibri Light" panose="020F0302020204030204"/>
            </a:endParaRPr>
          </a:p>
          <a:p>
            <a:pPr eaLnBrk="1" hangingPunct="1">
              <a:defRPr/>
            </a:pPr>
            <a:endParaRPr lang="en-US" sz="2200" kern="0" dirty="0" smtClean="0">
              <a:solidFill>
                <a:srgbClr val="6F8183"/>
              </a:solidFill>
              <a:latin typeface="Calibri Light" panose="020F0302020204030204"/>
            </a:endParaRPr>
          </a:p>
          <a:p>
            <a:pPr eaLnBrk="1" hangingPunct="1">
              <a:defRPr/>
            </a:pPr>
            <a:endParaRPr lang="en-US" sz="2200" kern="0" dirty="0">
              <a:solidFill>
                <a:srgbClr val="6F8183"/>
              </a:solidFill>
              <a:latin typeface="Calibri Light" panose="020F0302020204030204"/>
            </a:endParaRPr>
          </a:p>
          <a:p>
            <a:pPr eaLnBrk="1" hangingPunct="1">
              <a:defRPr/>
            </a:pPr>
            <a:endParaRPr lang="en-US" sz="2200" kern="0" dirty="0" smtClean="0">
              <a:solidFill>
                <a:srgbClr val="6F8183"/>
              </a:solidFill>
              <a:latin typeface="Calibri Light" panose="020F0302020204030204"/>
            </a:endParaRPr>
          </a:p>
          <a:p>
            <a:pPr eaLnBrk="1" hangingPunct="1">
              <a:defRPr/>
            </a:pPr>
            <a:endParaRPr lang="en-US" sz="2200" kern="0" dirty="0">
              <a:solidFill>
                <a:srgbClr val="6F8183"/>
              </a:solidFill>
              <a:latin typeface="Calibri Light" panose="020F0302020204030204"/>
            </a:endParaRPr>
          </a:p>
          <a:p>
            <a:pPr marL="0" indent="0" eaLnBrk="1" hangingPunct="1">
              <a:buFont typeface="Arial" pitchFamily="34" charset="0"/>
              <a:buNone/>
              <a:defRPr/>
            </a:pPr>
            <a:endParaRPr lang="en-US" sz="2200" kern="0" dirty="0" smtClean="0">
              <a:solidFill>
                <a:srgbClr val="6F8183"/>
              </a:solidFill>
              <a:latin typeface="Calibri Light" panose="020F0302020204030204"/>
            </a:endParaRPr>
          </a:p>
        </p:txBody>
      </p:sp>
      <p:grpSp>
        <p:nvGrpSpPr>
          <p:cNvPr id="7" name="Group 6"/>
          <p:cNvGrpSpPr/>
          <p:nvPr/>
        </p:nvGrpSpPr>
        <p:grpSpPr>
          <a:xfrm>
            <a:off x="5326917" y="2458880"/>
            <a:ext cx="2757413" cy="2747610"/>
            <a:chOff x="7118612" y="2647507"/>
            <a:chExt cx="2757413" cy="2747610"/>
          </a:xfrm>
        </p:grpSpPr>
        <p:pic>
          <p:nvPicPr>
            <p:cNvPr id="8" name="Picture 2"/>
            <p:cNvPicPr>
              <a:picLocks noChangeAspect="1" noChangeArrowheads="1"/>
            </p:cNvPicPr>
            <p:nvPr/>
          </p:nvPicPr>
          <p:blipFill>
            <a:blip r:embed="rId3"/>
            <a:srcRect l="45123" t="27048" r="47874" b="54239"/>
            <a:stretch>
              <a:fillRect/>
            </a:stretch>
          </p:blipFill>
          <p:spPr bwMode="auto">
            <a:xfrm>
              <a:off x="7118612" y="2854865"/>
              <a:ext cx="1238085" cy="2540252"/>
            </a:xfrm>
            <a:prstGeom prst="rect">
              <a:avLst/>
            </a:prstGeom>
            <a:noFill/>
          </p:spPr>
        </p:pic>
        <p:pic>
          <p:nvPicPr>
            <p:cNvPr id="9" name="Picture 1"/>
            <p:cNvPicPr>
              <a:picLocks noChangeAspect="1" noChangeArrowheads="1"/>
            </p:cNvPicPr>
            <p:nvPr/>
          </p:nvPicPr>
          <p:blipFill>
            <a:blip r:embed="rId2"/>
            <a:srcRect l="82693" t="24084" r="10527" b="57201"/>
            <a:stretch>
              <a:fillRect/>
            </a:stretch>
          </p:blipFill>
          <p:spPr bwMode="auto">
            <a:xfrm>
              <a:off x="8739011" y="2647507"/>
              <a:ext cx="1137014" cy="2406938"/>
            </a:xfrm>
            <a:prstGeom prst="rect">
              <a:avLst/>
            </a:prstGeom>
            <a:noFill/>
          </p:spPr>
        </p:pic>
      </p:grpSp>
      <p:sp>
        <p:nvSpPr>
          <p:cNvPr id="10" name="Circular Arrow 9"/>
          <p:cNvSpPr/>
          <p:nvPr/>
        </p:nvSpPr>
        <p:spPr>
          <a:xfrm>
            <a:off x="6331389" y="2647739"/>
            <a:ext cx="751448" cy="665503"/>
          </a:xfrm>
          <a:prstGeom prst="circularArrow">
            <a:avLst/>
          </a:prstGeom>
          <a:solidFill>
            <a:srgbClr val="AD84C6"/>
          </a:solidFill>
          <a:ln w="25400" cap="flat" cmpd="sng" algn="ctr">
            <a:solidFill>
              <a:srgbClr val="AD84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a:endParaRPr>
          </a:p>
        </p:txBody>
      </p:sp>
      <p:sp>
        <p:nvSpPr>
          <p:cNvPr id="11" name="Curved Left Arrow 10"/>
          <p:cNvSpPr/>
          <p:nvPr/>
        </p:nvSpPr>
        <p:spPr>
          <a:xfrm>
            <a:off x="2683623" y="3119369"/>
            <a:ext cx="460631" cy="668741"/>
          </a:xfrm>
          <a:prstGeom prst="curvedLeftArrow">
            <a:avLst/>
          </a:prstGeom>
          <a:solidFill>
            <a:srgbClr val="AD84C6"/>
          </a:solidFill>
          <a:ln w="25400" cap="flat" cmpd="sng" algn="ctr">
            <a:solidFill>
              <a:srgbClr val="AD84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a:endParaRPr>
          </a:p>
        </p:txBody>
      </p:sp>
      <p:sp>
        <p:nvSpPr>
          <p:cNvPr id="12" name="TextBox 11"/>
          <p:cNvSpPr txBox="1"/>
          <p:nvPr/>
        </p:nvSpPr>
        <p:spPr>
          <a:xfrm>
            <a:off x="388447" y="1589837"/>
            <a:ext cx="3786387" cy="954107"/>
          </a:xfrm>
          <a:prstGeom prst="rect">
            <a:avLst/>
          </a:prstGeom>
          <a:noFill/>
        </p:spPr>
        <p:txBody>
          <a:bodyPr wrap="square" rtlCol="0">
            <a:spAutoFit/>
          </a:bodyPr>
          <a:lstStyle/>
          <a:p>
            <a:pPr algn="ctr"/>
            <a:r>
              <a:rPr lang="en-US" sz="2800" b="1" dirty="0" smtClean="0">
                <a:solidFill>
                  <a:prstClr val="black"/>
                </a:solidFill>
                <a:cs typeface="Arial" pitchFamily="34" charset="0"/>
              </a:rPr>
              <a:t>Autologous</a:t>
            </a:r>
            <a:endParaRPr lang="en-US" sz="2800" dirty="0">
              <a:solidFill>
                <a:prstClr val="black"/>
              </a:solidFill>
              <a:cs typeface="Arial" pitchFamily="34" charset="0"/>
            </a:endParaRPr>
          </a:p>
          <a:p>
            <a:pPr algn="ctr"/>
            <a:r>
              <a:rPr lang="en-US" sz="2800" dirty="0" smtClean="0">
                <a:solidFill>
                  <a:prstClr val="black"/>
                </a:solidFill>
                <a:cs typeface="Arial" pitchFamily="34" charset="0"/>
              </a:rPr>
              <a:t>Patient’s own stem cells</a:t>
            </a:r>
          </a:p>
        </p:txBody>
      </p:sp>
      <p:sp>
        <p:nvSpPr>
          <p:cNvPr id="13" name="TextBox 12"/>
          <p:cNvSpPr txBox="1"/>
          <p:nvPr/>
        </p:nvSpPr>
        <p:spPr>
          <a:xfrm>
            <a:off x="600599" y="4878179"/>
            <a:ext cx="3362082" cy="1323439"/>
          </a:xfrm>
          <a:prstGeom prst="rect">
            <a:avLst/>
          </a:prstGeom>
          <a:noFill/>
        </p:spPr>
        <p:txBody>
          <a:bodyPr wrap="square" rtlCol="0">
            <a:spAutoFit/>
          </a:bodyPr>
          <a:lstStyle/>
          <a:p>
            <a:pPr marL="285750" indent="-285750">
              <a:buFont typeface="Arial" pitchFamily="34" charset="0"/>
              <a:buChar char="•"/>
            </a:pPr>
            <a:r>
              <a:rPr lang="en-US" sz="2000" dirty="0" smtClean="0">
                <a:solidFill>
                  <a:prstClr val="black"/>
                </a:solidFill>
                <a:latin typeface="Arial" pitchFamily="34" charset="0"/>
                <a:cs typeface="Arial" pitchFamily="34" charset="0"/>
              </a:rPr>
              <a:t>Considered safer form of transplant</a:t>
            </a:r>
          </a:p>
          <a:p>
            <a:pPr marL="285750" indent="-285750">
              <a:buFont typeface="Arial" pitchFamily="34" charset="0"/>
              <a:buChar char="•"/>
            </a:pPr>
            <a:r>
              <a:rPr lang="en-US" sz="2000" dirty="0" smtClean="0">
                <a:solidFill>
                  <a:prstClr val="black"/>
                </a:solidFill>
                <a:latin typeface="Arial" pitchFamily="34" charset="0"/>
                <a:cs typeface="Arial" pitchFamily="34" charset="0"/>
              </a:rPr>
              <a:t>Not used for genetic conditions</a:t>
            </a:r>
            <a:endParaRPr lang="en-US" sz="2000" dirty="0">
              <a:solidFill>
                <a:prstClr val="black"/>
              </a:solidFill>
              <a:latin typeface="Arial" pitchFamily="34" charset="0"/>
              <a:cs typeface="Arial" pitchFamily="34" charset="0"/>
            </a:endParaRPr>
          </a:p>
        </p:txBody>
      </p:sp>
      <p:sp>
        <p:nvSpPr>
          <p:cNvPr id="14" name="TextBox 13"/>
          <p:cNvSpPr txBox="1"/>
          <p:nvPr/>
        </p:nvSpPr>
        <p:spPr>
          <a:xfrm>
            <a:off x="4415037" y="1589837"/>
            <a:ext cx="4540828" cy="954107"/>
          </a:xfrm>
          <a:prstGeom prst="rect">
            <a:avLst/>
          </a:prstGeom>
          <a:noFill/>
        </p:spPr>
        <p:txBody>
          <a:bodyPr wrap="square" rtlCol="0">
            <a:spAutoFit/>
          </a:bodyPr>
          <a:lstStyle/>
          <a:p>
            <a:pPr algn="ctr"/>
            <a:r>
              <a:rPr lang="en-US" sz="2800" b="1" dirty="0" smtClean="0">
                <a:solidFill>
                  <a:prstClr val="black"/>
                </a:solidFill>
                <a:cs typeface="Arial" pitchFamily="34" charset="0"/>
              </a:rPr>
              <a:t>Allogeneic</a:t>
            </a:r>
            <a:endParaRPr lang="en-US" sz="2800" dirty="0">
              <a:solidFill>
                <a:prstClr val="black"/>
              </a:solidFill>
              <a:cs typeface="Arial" pitchFamily="34" charset="0"/>
            </a:endParaRPr>
          </a:p>
          <a:p>
            <a:pPr algn="ctr"/>
            <a:r>
              <a:rPr lang="en-US" sz="2800" dirty="0" smtClean="0">
                <a:solidFill>
                  <a:prstClr val="black"/>
                </a:solidFill>
                <a:cs typeface="Arial" pitchFamily="34" charset="0"/>
              </a:rPr>
              <a:t>Stem cells from healthy donor</a:t>
            </a:r>
            <a:endParaRPr lang="en-US" sz="2800" dirty="0">
              <a:solidFill>
                <a:prstClr val="black"/>
              </a:solidFill>
              <a:cs typeface="Arial" pitchFamily="34" charset="0"/>
            </a:endParaRPr>
          </a:p>
        </p:txBody>
      </p:sp>
      <p:sp>
        <p:nvSpPr>
          <p:cNvPr id="15" name="TextBox 14"/>
          <p:cNvSpPr txBox="1"/>
          <p:nvPr/>
        </p:nvSpPr>
        <p:spPr>
          <a:xfrm>
            <a:off x="4966911" y="4950882"/>
            <a:ext cx="3437080" cy="1323439"/>
          </a:xfrm>
          <a:prstGeom prst="rect">
            <a:avLst/>
          </a:prstGeom>
          <a:noFill/>
        </p:spPr>
        <p:txBody>
          <a:bodyPr wrap="square" rtlCol="0">
            <a:spAutoFit/>
          </a:bodyPr>
          <a:lstStyle/>
          <a:p>
            <a:pPr marL="285750" indent="-285750">
              <a:buFont typeface="Arial" pitchFamily="34" charset="0"/>
              <a:buChar char="•"/>
            </a:pPr>
            <a:r>
              <a:rPr lang="en-US" sz="2000" dirty="0" smtClean="0">
                <a:solidFill>
                  <a:prstClr val="black"/>
                </a:solidFill>
                <a:latin typeface="Arial" pitchFamily="34" charset="0"/>
                <a:cs typeface="Arial" pitchFamily="34" charset="0"/>
              </a:rPr>
              <a:t>Related or unrelated donors</a:t>
            </a:r>
          </a:p>
          <a:p>
            <a:pPr marL="285750" indent="-285750">
              <a:buFont typeface="Arial" pitchFamily="34" charset="0"/>
              <a:buChar char="•"/>
            </a:pPr>
            <a:r>
              <a:rPr lang="en-US" sz="2000" dirty="0" smtClean="0">
                <a:solidFill>
                  <a:prstClr val="black"/>
                </a:solidFill>
                <a:latin typeface="Arial" pitchFamily="34" charset="0"/>
                <a:cs typeface="Arial" pitchFamily="34" charset="0"/>
              </a:rPr>
              <a:t>Can be used for genetic and acquired conditions</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150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Donor Selection for Stem Cell Transplants</a:t>
            </a:r>
            <a:endParaRPr lang="en-US" sz="3200" dirty="0"/>
          </a:p>
        </p:txBody>
      </p:sp>
      <p:sp>
        <p:nvSpPr>
          <p:cNvPr id="3" name="Content Placeholder 2"/>
          <p:cNvSpPr>
            <a:spLocks noGrp="1"/>
          </p:cNvSpPr>
          <p:nvPr>
            <p:ph idx="1"/>
          </p:nvPr>
        </p:nvSpPr>
        <p:spPr/>
        <p:txBody>
          <a:bodyPr>
            <a:normAutofit/>
          </a:bodyPr>
          <a:lstStyle/>
          <a:p>
            <a:r>
              <a:rPr lang="en-US" dirty="0"/>
              <a:t>Treating physician first looks within the family for a possible stem cell donor</a:t>
            </a:r>
          </a:p>
          <a:p>
            <a:r>
              <a:rPr lang="en-US" dirty="0" smtClean="0"/>
              <a:t>If </a:t>
            </a:r>
            <a:r>
              <a:rPr lang="en-US" dirty="0"/>
              <a:t>no relatives are suitable donors, the search expands to the public system</a:t>
            </a:r>
          </a:p>
          <a:p>
            <a:pPr lvl="1"/>
            <a:r>
              <a:rPr lang="en-US" dirty="0"/>
              <a:t>Most, but not all, patients can find a donor in the public system</a:t>
            </a:r>
          </a:p>
          <a:p>
            <a:pPr lvl="1"/>
            <a:r>
              <a:rPr lang="en-US" dirty="0"/>
              <a:t>Search could prolong time to treatment</a:t>
            </a:r>
          </a:p>
          <a:p>
            <a:r>
              <a:rPr lang="en-US" dirty="0"/>
              <a:t>Adult sources require 8/10 HLA match</a:t>
            </a:r>
          </a:p>
          <a:p>
            <a:r>
              <a:rPr lang="en-US" dirty="0"/>
              <a:t>Cord blood stem cells are less mature and can tolerate 3/6 HLA </a:t>
            </a:r>
            <a:r>
              <a:rPr lang="en-US" dirty="0" smtClean="0"/>
              <a:t>match</a:t>
            </a:r>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423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HLA Matching in a Family</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pSp>
        <p:nvGrpSpPr>
          <p:cNvPr id="5" name="Group 4"/>
          <p:cNvGrpSpPr/>
          <p:nvPr/>
        </p:nvGrpSpPr>
        <p:grpSpPr>
          <a:xfrm>
            <a:off x="738167" y="1611851"/>
            <a:ext cx="7637930" cy="4033314"/>
            <a:chOff x="2130179" y="1690688"/>
            <a:chExt cx="7637930" cy="403331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821" y="1690688"/>
              <a:ext cx="1683589" cy="14544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683" y="3819740"/>
              <a:ext cx="732408" cy="1904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179" y="3234857"/>
              <a:ext cx="7637930" cy="54518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990" y="3819740"/>
              <a:ext cx="765282" cy="190195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755" y="3819740"/>
              <a:ext cx="731520" cy="19019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4937" y="3827076"/>
              <a:ext cx="700990" cy="188728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0417" y="3819740"/>
              <a:ext cx="684702" cy="1901952"/>
            </a:xfrm>
            <a:prstGeom prst="rect">
              <a:avLst/>
            </a:prstGeom>
          </p:spPr>
        </p:pic>
      </p:grpSp>
      <p:sp>
        <p:nvSpPr>
          <p:cNvPr id="13" name="Right Brace 12"/>
          <p:cNvSpPr/>
          <p:nvPr/>
        </p:nvSpPr>
        <p:spPr>
          <a:xfrm rot="5400000">
            <a:off x="4396297" y="3815263"/>
            <a:ext cx="352992" cy="4102244"/>
          </a:xfrm>
          <a:prstGeom prst="rightBrace">
            <a:avLst/>
          </a:prstGeom>
          <a:noFill/>
          <a:ln w="6350" cap="flat" cmpd="sng" algn="ctr">
            <a:solidFill>
              <a:srgbClr val="AD84C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053839" y="6097252"/>
            <a:ext cx="529311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75% chance that a sibling will be AT LEAST a 3/6 match</a:t>
            </a:r>
          </a:p>
        </p:txBody>
      </p:sp>
    </p:spTree>
    <p:extLst>
      <p:ext uri="{BB962C8B-B14F-4D97-AF65-F5344CB8AC3E}">
        <p14:creationId xmlns:p14="http://schemas.microsoft.com/office/powerpoint/2010/main" val="42562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Regenerative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10529" y="1561381"/>
            <a:ext cx="786857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Tissue Engineering</a:t>
            </a:r>
          </a:p>
        </p:txBody>
      </p:sp>
      <p:sp>
        <p:nvSpPr>
          <p:cNvPr id="6" name="Rectangle 5"/>
          <p:cNvSpPr/>
          <p:nvPr/>
        </p:nvSpPr>
        <p:spPr>
          <a:xfrm>
            <a:off x="610530" y="1539328"/>
            <a:ext cx="7868579" cy="4783897"/>
          </a:xfrm>
          <a:prstGeom prst="rect">
            <a:avLst/>
          </a:prstGeom>
          <a:noFill/>
          <a:ln w="38100" cap="flat" cmpd="sng" algn="ctr">
            <a:solidFill>
              <a:srgbClr val="5F939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nvGrpSpPr>
          <p:cNvPr id="8" name="Group 128"/>
          <p:cNvGrpSpPr>
            <a:grpSpLocks noChangeAspect="1"/>
          </p:cNvGrpSpPr>
          <p:nvPr/>
        </p:nvGrpSpPr>
        <p:grpSpPr bwMode="auto">
          <a:xfrm rot="162826">
            <a:off x="3863339" y="4933897"/>
            <a:ext cx="1781392" cy="987179"/>
            <a:chOff x="2473120" y="4002874"/>
            <a:chExt cx="2098880" cy="1163735"/>
          </a:xfrm>
        </p:grpSpPr>
        <p:sp>
          <p:nvSpPr>
            <p:cNvPr id="9" name="Freeform 136"/>
            <p:cNvSpPr>
              <a:spLocks noChangeAspect="1"/>
            </p:cNvSpPr>
            <p:nvPr/>
          </p:nvSpPr>
          <p:spPr bwMode="auto">
            <a:xfrm>
              <a:off x="2811760" y="4057800"/>
              <a:ext cx="519133" cy="1103660"/>
            </a:xfrm>
            <a:custGeom>
              <a:avLst/>
              <a:gdLst>
                <a:gd name="T0" fmla="*/ 280 w 302"/>
                <a:gd name="T1" fmla="*/ 84 h 643"/>
                <a:gd name="T2" fmla="*/ 153 w 302"/>
                <a:gd name="T3" fmla="*/ 40 h 643"/>
                <a:gd name="T4" fmla="*/ 25 w 302"/>
                <a:gd name="T5" fmla="*/ 84 h 643"/>
                <a:gd name="T6" fmla="*/ 4 w 302"/>
                <a:gd name="T7" fmla="*/ 260 h 643"/>
                <a:gd name="T8" fmla="*/ 45 w 302"/>
                <a:gd name="T9" fmla="*/ 582 h 643"/>
                <a:gd name="T10" fmla="*/ 117 w 302"/>
                <a:gd name="T11" fmla="*/ 624 h 643"/>
                <a:gd name="T12" fmla="*/ 249 w 302"/>
                <a:gd name="T13" fmla="*/ 612 h 643"/>
                <a:gd name="T14" fmla="*/ 280 w 302"/>
                <a:gd name="T15" fmla="*/ 546 h 643"/>
                <a:gd name="T16" fmla="*/ 280 w 302"/>
                <a:gd name="T17" fmla="*/ 84 h 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643"/>
                <a:gd name="T29" fmla="*/ 302 w 302"/>
                <a:gd name="T30" fmla="*/ 643 h 6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643">
                  <a:moveTo>
                    <a:pt x="280" y="84"/>
                  </a:moveTo>
                  <a:cubicBezTo>
                    <a:pt x="259" y="0"/>
                    <a:pt x="195" y="40"/>
                    <a:pt x="153" y="40"/>
                  </a:cubicBezTo>
                  <a:cubicBezTo>
                    <a:pt x="110" y="40"/>
                    <a:pt x="50" y="48"/>
                    <a:pt x="25" y="84"/>
                  </a:cubicBezTo>
                  <a:cubicBezTo>
                    <a:pt x="0" y="121"/>
                    <a:pt x="1" y="177"/>
                    <a:pt x="4" y="260"/>
                  </a:cubicBezTo>
                  <a:cubicBezTo>
                    <a:pt x="7" y="343"/>
                    <a:pt x="26" y="521"/>
                    <a:pt x="45" y="582"/>
                  </a:cubicBezTo>
                  <a:cubicBezTo>
                    <a:pt x="64" y="643"/>
                    <a:pt x="83" y="619"/>
                    <a:pt x="117" y="624"/>
                  </a:cubicBezTo>
                  <a:cubicBezTo>
                    <a:pt x="151" y="629"/>
                    <a:pt x="222" y="625"/>
                    <a:pt x="249" y="612"/>
                  </a:cubicBezTo>
                  <a:cubicBezTo>
                    <a:pt x="276" y="599"/>
                    <a:pt x="275" y="634"/>
                    <a:pt x="280" y="546"/>
                  </a:cubicBezTo>
                  <a:cubicBezTo>
                    <a:pt x="285" y="458"/>
                    <a:pt x="302" y="169"/>
                    <a:pt x="280"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0" name="Freeform 137"/>
            <p:cNvSpPr>
              <a:spLocks noChangeAspect="1"/>
            </p:cNvSpPr>
            <p:nvPr/>
          </p:nvSpPr>
          <p:spPr bwMode="auto">
            <a:xfrm>
              <a:off x="3270729" y="4057800"/>
              <a:ext cx="496787" cy="1103660"/>
            </a:xfrm>
            <a:custGeom>
              <a:avLst/>
              <a:gdLst>
                <a:gd name="T0" fmla="*/ 267 w 289"/>
                <a:gd name="T1" fmla="*/ 84 h 643"/>
                <a:gd name="T2" fmla="*/ 140 w 289"/>
                <a:gd name="T3" fmla="*/ 40 h 643"/>
                <a:gd name="T4" fmla="*/ 35 w 289"/>
                <a:gd name="T5" fmla="*/ 60 h 643"/>
                <a:gd name="T6" fmla="*/ 17 w 289"/>
                <a:gd name="T7" fmla="*/ 366 h 643"/>
                <a:gd name="T8" fmla="*/ 17 w 289"/>
                <a:gd name="T9" fmla="*/ 600 h 643"/>
                <a:gd name="T10" fmla="*/ 119 w 289"/>
                <a:gd name="T11" fmla="*/ 624 h 643"/>
                <a:gd name="T12" fmla="*/ 236 w 289"/>
                <a:gd name="T13" fmla="*/ 612 h 643"/>
                <a:gd name="T14" fmla="*/ 267 w 289"/>
                <a:gd name="T15" fmla="*/ 546 h 643"/>
                <a:gd name="T16" fmla="*/ 267 w 289"/>
                <a:gd name="T17" fmla="*/ 84 h 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643"/>
                <a:gd name="T29" fmla="*/ 289 w 289"/>
                <a:gd name="T30" fmla="*/ 643 h 6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643">
                  <a:moveTo>
                    <a:pt x="267" y="84"/>
                  </a:moveTo>
                  <a:cubicBezTo>
                    <a:pt x="246" y="0"/>
                    <a:pt x="179" y="44"/>
                    <a:pt x="140" y="40"/>
                  </a:cubicBezTo>
                  <a:cubicBezTo>
                    <a:pt x="101" y="36"/>
                    <a:pt x="55" y="6"/>
                    <a:pt x="35" y="60"/>
                  </a:cubicBezTo>
                  <a:cubicBezTo>
                    <a:pt x="15" y="114"/>
                    <a:pt x="20" y="276"/>
                    <a:pt x="17" y="366"/>
                  </a:cubicBezTo>
                  <a:cubicBezTo>
                    <a:pt x="14" y="456"/>
                    <a:pt x="0" y="557"/>
                    <a:pt x="17" y="600"/>
                  </a:cubicBezTo>
                  <a:cubicBezTo>
                    <a:pt x="34" y="643"/>
                    <a:pt x="83" y="622"/>
                    <a:pt x="119" y="624"/>
                  </a:cubicBezTo>
                  <a:cubicBezTo>
                    <a:pt x="155" y="626"/>
                    <a:pt x="211" y="625"/>
                    <a:pt x="236" y="612"/>
                  </a:cubicBezTo>
                  <a:cubicBezTo>
                    <a:pt x="261" y="599"/>
                    <a:pt x="262" y="634"/>
                    <a:pt x="267" y="546"/>
                  </a:cubicBezTo>
                  <a:cubicBezTo>
                    <a:pt x="272" y="458"/>
                    <a:pt x="289" y="169"/>
                    <a:pt x="267"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1" name="Freeform 138"/>
            <p:cNvSpPr>
              <a:spLocks noChangeAspect="1"/>
            </p:cNvSpPr>
            <p:nvPr/>
          </p:nvSpPr>
          <p:spPr bwMode="auto">
            <a:xfrm>
              <a:off x="4064900" y="4006307"/>
              <a:ext cx="507100" cy="1115675"/>
            </a:xfrm>
            <a:custGeom>
              <a:avLst/>
              <a:gdLst>
                <a:gd name="T0" fmla="*/ 253 w 295"/>
                <a:gd name="T1" fmla="*/ 84 h 650"/>
                <a:gd name="T2" fmla="*/ 166 w 295"/>
                <a:gd name="T3" fmla="*/ 34 h 650"/>
                <a:gd name="T4" fmla="*/ 25 w 295"/>
                <a:gd name="T5" fmla="*/ 60 h 650"/>
                <a:gd name="T6" fmla="*/ 13 w 295"/>
                <a:gd name="T7" fmla="*/ 282 h 650"/>
                <a:gd name="T8" fmla="*/ 43 w 295"/>
                <a:gd name="T9" fmla="*/ 594 h 650"/>
                <a:gd name="T10" fmla="*/ 145 w 295"/>
                <a:gd name="T11" fmla="*/ 618 h 650"/>
                <a:gd name="T12" fmla="*/ 262 w 295"/>
                <a:gd name="T13" fmla="*/ 606 h 650"/>
                <a:gd name="T14" fmla="*/ 293 w 295"/>
                <a:gd name="T15" fmla="*/ 540 h 650"/>
                <a:gd name="T16" fmla="*/ 253 w 295"/>
                <a:gd name="T17" fmla="*/ 84 h 6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5"/>
                <a:gd name="T28" fmla="*/ 0 h 650"/>
                <a:gd name="T29" fmla="*/ 295 w 295"/>
                <a:gd name="T30" fmla="*/ 650 h 6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5" h="650">
                  <a:moveTo>
                    <a:pt x="253" y="84"/>
                  </a:moveTo>
                  <a:cubicBezTo>
                    <a:pt x="232" y="0"/>
                    <a:pt x="204" y="38"/>
                    <a:pt x="166" y="34"/>
                  </a:cubicBezTo>
                  <a:cubicBezTo>
                    <a:pt x="128" y="30"/>
                    <a:pt x="50" y="19"/>
                    <a:pt x="25" y="60"/>
                  </a:cubicBezTo>
                  <a:cubicBezTo>
                    <a:pt x="0" y="101"/>
                    <a:pt x="10" y="193"/>
                    <a:pt x="13" y="282"/>
                  </a:cubicBezTo>
                  <a:cubicBezTo>
                    <a:pt x="16" y="371"/>
                    <a:pt x="21" y="538"/>
                    <a:pt x="43" y="594"/>
                  </a:cubicBezTo>
                  <a:cubicBezTo>
                    <a:pt x="65" y="650"/>
                    <a:pt x="109" y="616"/>
                    <a:pt x="145" y="618"/>
                  </a:cubicBezTo>
                  <a:cubicBezTo>
                    <a:pt x="181" y="620"/>
                    <a:pt x="237" y="619"/>
                    <a:pt x="262" y="606"/>
                  </a:cubicBezTo>
                  <a:cubicBezTo>
                    <a:pt x="287" y="593"/>
                    <a:pt x="295" y="627"/>
                    <a:pt x="293" y="540"/>
                  </a:cubicBezTo>
                  <a:cubicBezTo>
                    <a:pt x="291" y="453"/>
                    <a:pt x="274" y="168"/>
                    <a:pt x="253"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2" name="Freeform 139"/>
            <p:cNvSpPr>
              <a:spLocks noChangeAspect="1"/>
            </p:cNvSpPr>
            <p:nvPr/>
          </p:nvSpPr>
          <p:spPr bwMode="auto">
            <a:xfrm>
              <a:off x="3683285" y="4002874"/>
              <a:ext cx="462407" cy="1125974"/>
            </a:xfrm>
            <a:custGeom>
              <a:avLst/>
              <a:gdLst>
                <a:gd name="T0" fmla="*/ 251 w 269"/>
                <a:gd name="T1" fmla="*/ 88 h 656"/>
                <a:gd name="T2" fmla="*/ 161 w 269"/>
                <a:gd name="T3" fmla="*/ 28 h 656"/>
                <a:gd name="T4" fmla="*/ 35 w 269"/>
                <a:gd name="T5" fmla="*/ 70 h 656"/>
                <a:gd name="T6" fmla="*/ 17 w 269"/>
                <a:gd name="T7" fmla="*/ 358 h 656"/>
                <a:gd name="T8" fmla="*/ 17 w 269"/>
                <a:gd name="T9" fmla="*/ 610 h 656"/>
                <a:gd name="T10" fmla="*/ 119 w 269"/>
                <a:gd name="T11" fmla="*/ 634 h 656"/>
                <a:gd name="T12" fmla="*/ 236 w 269"/>
                <a:gd name="T13" fmla="*/ 622 h 656"/>
                <a:gd name="T14" fmla="*/ 267 w 269"/>
                <a:gd name="T15" fmla="*/ 556 h 656"/>
                <a:gd name="T16" fmla="*/ 251 w 269"/>
                <a:gd name="T17" fmla="*/ 88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656"/>
                <a:gd name="T29" fmla="*/ 269 w 269"/>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656">
                  <a:moveTo>
                    <a:pt x="251" y="88"/>
                  </a:moveTo>
                  <a:cubicBezTo>
                    <a:pt x="233" y="0"/>
                    <a:pt x="197" y="31"/>
                    <a:pt x="161" y="28"/>
                  </a:cubicBezTo>
                  <a:cubicBezTo>
                    <a:pt x="125" y="25"/>
                    <a:pt x="59" y="15"/>
                    <a:pt x="35" y="70"/>
                  </a:cubicBezTo>
                  <a:cubicBezTo>
                    <a:pt x="11" y="125"/>
                    <a:pt x="20" y="268"/>
                    <a:pt x="17" y="358"/>
                  </a:cubicBezTo>
                  <a:cubicBezTo>
                    <a:pt x="14" y="448"/>
                    <a:pt x="0" y="564"/>
                    <a:pt x="17" y="610"/>
                  </a:cubicBezTo>
                  <a:cubicBezTo>
                    <a:pt x="34" y="656"/>
                    <a:pt x="83" y="632"/>
                    <a:pt x="119" y="634"/>
                  </a:cubicBezTo>
                  <a:cubicBezTo>
                    <a:pt x="155" y="636"/>
                    <a:pt x="211" y="635"/>
                    <a:pt x="236" y="622"/>
                  </a:cubicBezTo>
                  <a:cubicBezTo>
                    <a:pt x="261" y="609"/>
                    <a:pt x="265" y="645"/>
                    <a:pt x="267" y="556"/>
                  </a:cubicBezTo>
                  <a:cubicBezTo>
                    <a:pt x="269" y="467"/>
                    <a:pt x="269" y="176"/>
                    <a:pt x="251" y="88"/>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3" name="Freeform 140"/>
            <p:cNvSpPr>
              <a:spLocks noChangeAspect="1"/>
            </p:cNvSpPr>
            <p:nvPr/>
          </p:nvSpPr>
          <p:spPr bwMode="auto">
            <a:xfrm>
              <a:off x="2473120" y="4057800"/>
              <a:ext cx="428027" cy="1108809"/>
            </a:xfrm>
            <a:custGeom>
              <a:avLst/>
              <a:gdLst>
                <a:gd name="T0" fmla="*/ 221 w 249"/>
                <a:gd name="T1" fmla="*/ 83 h 646"/>
                <a:gd name="T2" fmla="*/ 94 w 249"/>
                <a:gd name="T3" fmla="*/ 40 h 646"/>
                <a:gd name="T4" fmla="*/ 14 w 249"/>
                <a:gd name="T5" fmla="*/ 77 h 646"/>
                <a:gd name="T6" fmla="*/ 8 w 249"/>
                <a:gd name="T7" fmla="*/ 381 h 646"/>
                <a:gd name="T8" fmla="*/ 20 w 249"/>
                <a:gd name="T9" fmla="*/ 571 h 646"/>
                <a:gd name="T10" fmla="*/ 62 w 249"/>
                <a:gd name="T11" fmla="*/ 636 h 646"/>
                <a:gd name="T12" fmla="*/ 212 w 249"/>
                <a:gd name="T13" fmla="*/ 630 h 646"/>
                <a:gd name="T14" fmla="*/ 248 w 249"/>
                <a:gd name="T15" fmla="*/ 540 h 646"/>
                <a:gd name="T16" fmla="*/ 221 w 249"/>
                <a:gd name="T17" fmla="*/ 83 h 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646"/>
                <a:gd name="T29" fmla="*/ 249 w 249"/>
                <a:gd name="T30" fmla="*/ 646 h 6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646">
                  <a:moveTo>
                    <a:pt x="221" y="83"/>
                  </a:moveTo>
                  <a:cubicBezTo>
                    <a:pt x="200" y="0"/>
                    <a:pt x="128" y="41"/>
                    <a:pt x="94" y="40"/>
                  </a:cubicBezTo>
                  <a:cubicBezTo>
                    <a:pt x="60" y="39"/>
                    <a:pt x="28" y="21"/>
                    <a:pt x="14" y="77"/>
                  </a:cubicBezTo>
                  <a:cubicBezTo>
                    <a:pt x="0" y="134"/>
                    <a:pt x="7" y="298"/>
                    <a:pt x="8" y="381"/>
                  </a:cubicBezTo>
                  <a:cubicBezTo>
                    <a:pt x="9" y="463"/>
                    <a:pt x="11" y="528"/>
                    <a:pt x="20" y="571"/>
                  </a:cubicBezTo>
                  <a:cubicBezTo>
                    <a:pt x="29" y="614"/>
                    <a:pt x="30" y="626"/>
                    <a:pt x="62" y="636"/>
                  </a:cubicBezTo>
                  <a:cubicBezTo>
                    <a:pt x="94" y="646"/>
                    <a:pt x="181" y="646"/>
                    <a:pt x="212" y="630"/>
                  </a:cubicBezTo>
                  <a:cubicBezTo>
                    <a:pt x="243" y="614"/>
                    <a:pt x="247" y="631"/>
                    <a:pt x="248" y="540"/>
                  </a:cubicBezTo>
                  <a:cubicBezTo>
                    <a:pt x="249" y="449"/>
                    <a:pt x="227" y="178"/>
                    <a:pt x="221" y="83"/>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4" name="Freeform 141"/>
            <p:cNvSpPr>
              <a:spLocks noChangeAspect="1"/>
            </p:cNvSpPr>
            <p:nvPr/>
          </p:nvSpPr>
          <p:spPr bwMode="auto">
            <a:xfrm>
              <a:off x="2528128" y="4524667"/>
              <a:ext cx="247534" cy="274628"/>
            </a:xfrm>
            <a:custGeom>
              <a:avLst/>
              <a:gdLst>
                <a:gd name="T0" fmla="*/ 96 w 144"/>
                <a:gd name="T1" fmla="*/ 8 h 160"/>
                <a:gd name="T2" fmla="*/ 144 w 144"/>
                <a:gd name="T3" fmla="*/ 104 h 160"/>
                <a:gd name="T4" fmla="*/ 96 w 144"/>
                <a:gd name="T5" fmla="*/ 152 h 160"/>
                <a:gd name="T6" fmla="*/ 0 w 144"/>
                <a:gd name="T7" fmla="*/ 56 h 160"/>
                <a:gd name="T8" fmla="*/ 96 w 144"/>
                <a:gd name="T9" fmla="*/ 8 h 160"/>
                <a:gd name="T10" fmla="*/ 0 60000 65536"/>
                <a:gd name="T11" fmla="*/ 0 60000 65536"/>
                <a:gd name="T12" fmla="*/ 0 60000 65536"/>
                <a:gd name="T13" fmla="*/ 0 60000 65536"/>
                <a:gd name="T14" fmla="*/ 0 60000 65536"/>
                <a:gd name="T15" fmla="*/ 0 w 144"/>
                <a:gd name="T16" fmla="*/ 0 h 160"/>
                <a:gd name="T17" fmla="*/ 144 w 144"/>
                <a:gd name="T18" fmla="*/ 160 h 160"/>
              </a:gdLst>
              <a:ahLst/>
              <a:cxnLst>
                <a:cxn ang="T10">
                  <a:pos x="T0" y="T1"/>
                </a:cxn>
                <a:cxn ang="T11">
                  <a:pos x="T2" y="T3"/>
                </a:cxn>
                <a:cxn ang="T12">
                  <a:pos x="T4" y="T5"/>
                </a:cxn>
                <a:cxn ang="T13">
                  <a:pos x="T6" y="T7"/>
                </a:cxn>
                <a:cxn ang="T14">
                  <a:pos x="T8" y="T9"/>
                </a:cxn>
              </a:cxnLst>
              <a:rect l="T15" t="T16" r="T17" b="T18"/>
              <a:pathLst>
                <a:path w="144" h="160">
                  <a:moveTo>
                    <a:pt x="96" y="8"/>
                  </a:moveTo>
                  <a:cubicBezTo>
                    <a:pt x="120" y="16"/>
                    <a:pt x="144" y="80"/>
                    <a:pt x="144" y="104"/>
                  </a:cubicBezTo>
                  <a:cubicBezTo>
                    <a:pt x="144" y="128"/>
                    <a:pt x="120" y="160"/>
                    <a:pt x="96" y="152"/>
                  </a:cubicBezTo>
                  <a:cubicBezTo>
                    <a:pt x="72" y="144"/>
                    <a:pt x="0" y="80"/>
                    <a:pt x="0" y="56"/>
                  </a:cubicBezTo>
                  <a:cubicBezTo>
                    <a:pt x="0" y="32"/>
                    <a:pt x="72" y="0"/>
                    <a:pt x="96" y="8"/>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5" name="Freeform 142"/>
            <p:cNvSpPr>
              <a:spLocks noChangeAspect="1"/>
            </p:cNvSpPr>
            <p:nvPr/>
          </p:nvSpPr>
          <p:spPr bwMode="auto">
            <a:xfrm>
              <a:off x="2940684" y="4469741"/>
              <a:ext cx="264724" cy="216269"/>
            </a:xfrm>
            <a:custGeom>
              <a:avLst/>
              <a:gdLst>
                <a:gd name="T0" fmla="*/ 83 w 154"/>
                <a:gd name="T1" fmla="*/ 8 h 126"/>
                <a:gd name="T2" fmla="*/ 151 w 154"/>
                <a:gd name="T3" fmla="*/ 72 h 126"/>
                <a:gd name="T4" fmla="*/ 103 w 154"/>
                <a:gd name="T5" fmla="*/ 120 h 126"/>
                <a:gd name="T6" fmla="*/ 43 w 154"/>
                <a:gd name="T7" fmla="*/ 110 h 126"/>
                <a:gd name="T8" fmla="*/ 7 w 154"/>
                <a:gd name="T9" fmla="*/ 24 h 126"/>
                <a:gd name="T10" fmla="*/ 83 w 154"/>
                <a:gd name="T11" fmla="*/ 8 h 126"/>
                <a:gd name="T12" fmla="*/ 0 60000 65536"/>
                <a:gd name="T13" fmla="*/ 0 60000 65536"/>
                <a:gd name="T14" fmla="*/ 0 60000 65536"/>
                <a:gd name="T15" fmla="*/ 0 60000 65536"/>
                <a:gd name="T16" fmla="*/ 0 60000 65536"/>
                <a:gd name="T17" fmla="*/ 0 60000 65536"/>
                <a:gd name="T18" fmla="*/ 0 w 154"/>
                <a:gd name="T19" fmla="*/ 0 h 126"/>
                <a:gd name="T20" fmla="*/ 154 w 154"/>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54" h="126">
                  <a:moveTo>
                    <a:pt x="83" y="8"/>
                  </a:moveTo>
                  <a:cubicBezTo>
                    <a:pt x="107" y="16"/>
                    <a:pt x="148" y="53"/>
                    <a:pt x="151" y="72"/>
                  </a:cubicBezTo>
                  <a:cubicBezTo>
                    <a:pt x="154" y="91"/>
                    <a:pt x="121" y="114"/>
                    <a:pt x="103" y="120"/>
                  </a:cubicBezTo>
                  <a:cubicBezTo>
                    <a:pt x="85" y="126"/>
                    <a:pt x="59" y="126"/>
                    <a:pt x="43" y="110"/>
                  </a:cubicBezTo>
                  <a:cubicBezTo>
                    <a:pt x="27" y="94"/>
                    <a:pt x="0" y="41"/>
                    <a:pt x="7" y="24"/>
                  </a:cubicBezTo>
                  <a:cubicBezTo>
                    <a:pt x="14" y="7"/>
                    <a:pt x="59" y="0"/>
                    <a:pt x="83" y="8"/>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6" name="Freeform 143"/>
            <p:cNvSpPr>
              <a:spLocks noChangeAspect="1"/>
            </p:cNvSpPr>
            <p:nvPr/>
          </p:nvSpPr>
          <p:spPr bwMode="auto">
            <a:xfrm>
              <a:off x="3392777" y="4387353"/>
              <a:ext cx="221749" cy="200822"/>
            </a:xfrm>
            <a:custGeom>
              <a:avLst/>
              <a:gdLst>
                <a:gd name="T0" fmla="*/ 73 w 129"/>
                <a:gd name="T1" fmla="*/ 5 h 117"/>
                <a:gd name="T2" fmla="*/ 128 w 129"/>
                <a:gd name="T3" fmla="*/ 63 h 117"/>
                <a:gd name="T4" fmla="*/ 80 w 129"/>
                <a:gd name="T5" fmla="*/ 111 h 117"/>
                <a:gd name="T6" fmla="*/ 20 w 129"/>
                <a:gd name="T7" fmla="*/ 101 h 117"/>
                <a:gd name="T8" fmla="*/ 9 w 129"/>
                <a:gd name="T9" fmla="*/ 33 h 117"/>
                <a:gd name="T10" fmla="*/ 73 w 129"/>
                <a:gd name="T11" fmla="*/ 5 h 117"/>
                <a:gd name="T12" fmla="*/ 0 60000 65536"/>
                <a:gd name="T13" fmla="*/ 0 60000 65536"/>
                <a:gd name="T14" fmla="*/ 0 60000 65536"/>
                <a:gd name="T15" fmla="*/ 0 60000 65536"/>
                <a:gd name="T16" fmla="*/ 0 60000 65536"/>
                <a:gd name="T17" fmla="*/ 0 60000 65536"/>
                <a:gd name="T18" fmla="*/ 0 w 129"/>
                <a:gd name="T19" fmla="*/ 0 h 117"/>
                <a:gd name="T20" fmla="*/ 129 w 12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129" h="117">
                  <a:moveTo>
                    <a:pt x="73" y="5"/>
                  </a:moveTo>
                  <a:cubicBezTo>
                    <a:pt x="93" y="10"/>
                    <a:pt x="127" y="45"/>
                    <a:pt x="128" y="63"/>
                  </a:cubicBezTo>
                  <a:cubicBezTo>
                    <a:pt x="129" y="81"/>
                    <a:pt x="98" y="105"/>
                    <a:pt x="80" y="111"/>
                  </a:cubicBezTo>
                  <a:cubicBezTo>
                    <a:pt x="62" y="117"/>
                    <a:pt x="32" y="114"/>
                    <a:pt x="20" y="101"/>
                  </a:cubicBezTo>
                  <a:cubicBezTo>
                    <a:pt x="8" y="88"/>
                    <a:pt x="0" y="49"/>
                    <a:pt x="9" y="33"/>
                  </a:cubicBezTo>
                  <a:cubicBezTo>
                    <a:pt x="18" y="17"/>
                    <a:pt x="53" y="0"/>
                    <a:pt x="73" y="5"/>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7" name="Freeform 144"/>
            <p:cNvSpPr>
              <a:spLocks noChangeAspect="1"/>
            </p:cNvSpPr>
            <p:nvPr/>
          </p:nvSpPr>
          <p:spPr bwMode="auto">
            <a:xfrm>
              <a:off x="3789862" y="4505786"/>
              <a:ext cx="228625" cy="187090"/>
            </a:xfrm>
            <a:custGeom>
              <a:avLst/>
              <a:gdLst>
                <a:gd name="T0" fmla="*/ 90 w 133"/>
                <a:gd name="T1" fmla="*/ 5 h 109"/>
                <a:gd name="T2" fmla="*/ 132 w 133"/>
                <a:gd name="T3" fmla="*/ 54 h 109"/>
                <a:gd name="T4" fmla="*/ 84 w 133"/>
                <a:gd name="T5" fmla="*/ 102 h 109"/>
                <a:gd name="T6" fmla="*/ 12 w 133"/>
                <a:gd name="T7" fmla="*/ 96 h 109"/>
                <a:gd name="T8" fmla="*/ 13 w 133"/>
                <a:gd name="T9" fmla="*/ 24 h 109"/>
                <a:gd name="T10" fmla="*/ 90 w 133"/>
                <a:gd name="T11" fmla="*/ 5 h 109"/>
                <a:gd name="T12" fmla="*/ 0 60000 65536"/>
                <a:gd name="T13" fmla="*/ 0 60000 65536"/>
                <a:gd name="T14" fmla="*/ 0 60000 65536"/>
                <a:gd name="T15" fmla="*/ 0 60000 65536"/>
                <a:gd name="T16" fmla="*/ 0 60000 65536"/>
                <a:gd name="T17" fmla="*/ 0 60000 65536"/>
                <a:gd name="T18" fmla="*/ 0 w 133"/>
                <a:gd name="T19" fmla="*/ 0 h 109"/>
                <a:gd name="T20" fmla="*/ 133 w 133"/>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33" h="109">
                  <a:moveTo>
                    <a:pt x="90" y="5"/>
                  </a:moveTo>
                  <a:cubicBezTo>
                    <a:pt x="110" y="10"/>
                    <a:pt x="133" y="38"/>
                    <a:pt x="132" y="54"/>
                  </a:cubicBezTo>
                  <a:cubicBezTo>
                    <a:pt x="131" y="70"/>
                    <a:pt x="104" y="95"/>
                    <a:pt x="84" y="102"/>
                  </a:cubicBezTo>
                  <a:cubicBezTo>
                    <a:pt x="64" y="109"/>
                    <a:pt x="24" y="109"/>
                    <a:pt x="12" y="96"/>
                  </a:cubicBezTo>
                  <a:cubicBezTo>
                    <a:pt x="0" y="83"/>
                    <a:pt x="0" y="39"/>
                    <a:pt x="13" y="24"/>
                  </a:cubicBezTo>
                  <a:cubicBezTo>
                    <a:pt x="26" y="9"/>
                    <a:pt x="70" y="0"/>
                    <a:pt x="90" y="5"/>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8" name="Freeform 145"/>
            <p:cNvSpPr>
              <a:spLocks noChangeAspect="1"/>
            </p:cNvSpPr>
            <p:nvPr/>
          </p:nvSpPr>
          <p:spPr bwMode="auto">
            <a:xfrm>
              <a:off x="4260864" y="4304965"/>
              <a:ext cx="223468" cy="185374"/>
            </a:xfrm>
            <a:custGeom>
              <a:avLst/>
              <a:gdLst>
                <a:gd name="T0" fmla="*/ 85 w 130"/>
                <a:gd name="T1" fmla="*/ 6 h 108"/>
                <a:gd name="T2" fmla="*/ 127 w 130"/>
                <a:gd name="T3" fmla="*/ 45 h 108"/>
                <a:gd name="T4" fmla="*/ 101 w 130"/>
                <a:gd name="T5" fmla="*/ 92 h 108"/>
                <a:gd name="T6" fmla="*/ 13 w 130"/>
                <a:gd name="T7" fmla="*/ 95 h 108"/>
                <a:gd name="T8" fmla="*/ 21 w 130"/>
                <a:gd name="T9" fmla="*/ 15 h 108"/>
                <a:gd name="T10" fmla="*/ 85 w 130"/>
                <a:gd name="T11" fmla="*/ 6 h 108"/>
                <a:gd name="T12" fmla="*/ 0 60000 65536"/>
                <a:gd name="T13" fmla="*/ 0 60000 65536"/>
                <a:gd name="T14" fmla="*/ 0 60000 65536"/>
                <a:gd name="T15" fmla="*/ 0 60000 65536"/>
                <a:gd name="T16" fmla="*/ 0 60000 65536"/>
                <a:gd name="T17" fmla="*/ 0 60000 65536"/>
                <a:gd name="T18" fmla="*/ 0 w 130"/>
                <a:gd name="T19" fmla="*/ 0 h 108"/>
                <a:gd name="T20" fmla="*/ 130 w 130"/>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0" h="108">
                  <a:moveTo>
                    <a:pt x="85" y="6"/>
                  </a:moveTo>
                  <a:cubicBezTo>
                    <a:pt x="101" y="11"/>
                    <a:pt x="124" y="31"/>
                    <a:pt x="127" y="45"/>
                  </a:cubicBezTo>
                  <a:cubicBezTo>
                    <a:pt x="130" y="59"/>
                    <a:pt x="120" y="84"/>
                    <a:pt x="101" y="92"/>
                  </a:cubicBezTo>
                  <a:cubicBezTo>
                    <a:pt x="82" y="100"/>
                    <a:pt x="26" y="108"/>
                    <a:pt x="13" y="95"/>
                  </a:cubicBezTo>
                  <a:cubicBezTo>
                    <a:pt x="0" y="82"/>
                    <a:pt x="9" y="30"/>
                    <a:pt x="21" y="15"/>
                  </a:cubicBezTo>
                  <a:cubicBezTo>
                    <a:pt x="33" y="0"/>
                    <a:pt x="72" y="8"/>
                    <a:pt x="85" y="6"/>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grpSp>
      <p:grpSp>
        <p:nvGrpSpPr>
          <p:cNvPr id="19" name="Group 69"/>
          <p:cNvGrpSpPr>
            <a:grpSpLocks noChangeAspect="1"/>
          </p:cNvGrpSpPr>
          <p:nvPr/>
        </p:nvGrpSpPr>
        <p:grpSpPr bwMode="auto">
          <a:xfrm>
            <a:off x="5795609" y="5228997"/>
            <a:ext cx="2213769" cy="643961"/>
            <a:chOff x="6819938" y="4082083"/>
            <a:chExt cx="2133564" cy="454948"/>
          </a:xfrm>
        </p:grpSpPr>
        <p:grpSp>
          <p:nvGrpSpPr>
            <p:cNvPr id="20" name="Group 53"/>
            <p:cNvGrpSpPr>
              <a:grpSpLocks noChangeAspect="1"/>
            </p:cNvGrpSpPr>
            <p:nvPr/>
          </p:nvGrpSpPr>
          <p:grpSpPr bwMode="auto">
            <a:xfrm rot="10800000">
              <a:off x="8204240" y="4285283"/>
              <a:ext cx="749262" cy="251748"/>
              <a:chOff x="4800" y="1056"/>
              <a:chExt cx="528" cy="560"/>
            </a:xfrm>
          </p:grpSpPr>
          <p:sp>
            <p:nvSpPr>
              <p:cNvPr id="36"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37"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nvGrpSpPr>
            <p:cNvPr id="21" name="Group 53"/>
            <p:cNvGrpSpPr>
              <a:grpSpLocks noChangeAspect="1"/>
            </p:cNvGrpSpPr>
            <p:nvPr/>
          </p:nvGrpSpPr>
          <p:grpSpPr bwMode="auto">
            <a:xfrm>
              <a:off x="6819938" y="4094783"/>
              <a:ext cx="749262" cy="251748"/>
              <a:chOff x="4800" y="1056"/>
              <a:chExt cx="528" cy="560"/>
            </a:xfrm>
          </p:grpSpPr>
          <p:sp>
            <p:nvSpPr>
              <p:cNvPr id="34"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35"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nvGrpSpPr>
            <p:cNvPr id="22" name="Group 21"/>
            <p:cNvGrpSpPr>
              <a:grpSpLocks noChangeAspect="1"/>
            </p:cNvGrpSpPr>
            <p:nvPr/>
          </p:nvGrpSpPr>
          <p:grpSpPr bwMode="auto">
            <a:xfrm>
              <a:off x="7416838" y="4082083"/>
              <a:ext cx="749262" cy="251748"/>
              <a:chOff x="4800" y="1056"/>
              <a:chExt cx="528" cy="560"/>
            </a:xfrm>
          </p:grpSpPr>
          <p:sp>
            <p:nvSpPr>
              <p:cNvPr id="32"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33"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nvGrpSpPr>
            <p:cNvPr id="23" name="Group 53"/>
            <p:cNvGrpSpPr>
              <a:grpSpLocks noChangeAspect="1"/>
            </p:cNvGrpSpPr>
            <p:nvPr/>
          </p:nvGrpSpPr>
          <p:grpSpPr bwMode="auto">
            <a:xfrm rot="10800000">
              <a:off x="7099339" y="4259883"/>
              <a:ext cx="749262" cy="251748"/>
              <a:chOff x="4800" y="1056"/>
              <a:chExt cx="528" cy="560"/>
            </a:xfrm>
          </p:grpSpPr>
          <p:sp>
            <p:nvSpPr>
              <p:cNvPr id="30"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31"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nvGrpSpPr>
            <p:cNvPr id="24" name="Group 53"/>
            <p:cNvGrpSpPr>
              <a:grpSpLocks noChangeAspect="1"/>
            </p:cNvGrpSpPr>
            <p:nvPr/>
          </p:nvGrpSpPr>
          <p:grpSpPr bwMode="auto">
            <a:xfrm rot="10800000">
              <a:off x="7962940" y="4094783"/>
              <a:ext cx="749262" cy="251748"/>
              <a:chOff x="4800" y="1056"/>
              <a:chExt cx="528" cy="560"/>
            </a:xfrm>
          </p:grpSpPr>
          <p:sp>
            <p:nvSpPr>
              <p:cNvPr id="28"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29"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nvGrpSpPr>
            <p:cNvPr id="25" name="Group 53"/>
            <p:cNvGrpSpPr>
              <a:grpSpLocks noChangeAspect="1"/>
            </p:cNvGrpSpPr>
            <p:nvPr/>
          </p:nvGrpSpPr>
          <p:grpSpPr bwMode="auto">
            <a:xfrm rot="10800000">
              <a:off x="7658140" y="4259883"/>
              <a:ext cx="749262" cy="251748"/>
              <a:chOff x="4800" y="1056"/>
              <a:chExt cx="528" cy="560"/>
            </a:xfrm>
          </p:grpSpPr>
          <p:sp>
            <p:nvSpPr>
              <p:cNvPr id="26"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sp>
            <p:nvSpPr>
              <p:cNvPr id="27"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spcBef>
                    <a:spcPct val="20000"/>
                  </a:spcBef>
                  <a:buSzPct val="75000"/>
                  <a:buFont typeface="Wingdings" pitchFamily="2" charset="2"/>
                  <a:buChar char="n"/>
                  <a:defRPr/>
                </a:pPr>
                <a:endParaRPr lang="en-US" dirty="0">
                  <a:solidFill>
                    <a:srgbClr val="4F57A6"/>
                  </a:solidFill>
                  <a:ea typeface="ＭＳ Ｐゴシック"/>
                  <a:cs typeface="ＭＳ Ｐゴシック"/>
                </a:endParaRPr>
              </a:p>
            </p:txBody>
          </p:sp>
        </p:grpSp>
      </p:grpSp>
      <p:grpSp>
        <p:nvGrpSpPr>
          <p:cNvPr id="38" name="Group 135"/>
          <p:cNvGrpSpPr>
            <a:grpSpLocks noChangeAspect="1"/>
          </p:cNvGrpSpPr>
          <p:nvPr/>
        </p:nvGrpSpPr>
        <p:grpSpPr bwMode="auto">
          <a:xfrm>
            <a:off x="676752" y="5370753"/>
            <a:ext cx="3019179" cy="508733"/>
            <a:chOff x="1675" y="3264"/>
            <a:chExt cx="2270" cy="342"/>
          </a:xfrm>
        </p:grpSpPr>
        <p:sp>
          <p:nvSpPr>
            <p:cNvPr id="39" name="Freeform 121"/>
            <p:cNvSpPr>
              <a:spLocks noChangeAspect="1"/>
            </p:cNvSpPr>
            <p:nvPr/>
          </p:nvSpPr>
          <p:spPr bwMode="auto">
            <a:xfrm>
              <a:off x="2199" y="3264"/>
              <a:ext cx="1168" cy="101"/>
            </a:xfrm>
            <a:custGeom>
              <a:avLst/>
              <a:gdLst>
                <a:gd name="T0" fmla="*/ 8 w 1884"/>
                <a:gd name="T1" fmla="*/ 87 h 163"/>
                <a:gd name="T2" fmla="*/ 160 w 1884"/>
                <a:gd name="T3" fmla="*/ 56 h 163"/>
                <a:gd name="T4" fmla="*/ 281 w 1884"/>
                <a:gd name="T5" fmla="*/ 32 h 163"/>
                <a:gd name="T6" fmla="*/ 712 w 1884"/>
                <a:gd name="T7" fmla="*/ 2 h 163"/>
                <a:gd name="T8" fmla="*/ 937 w 1884"/>
                <a:gd name="T9" fmla="*/ 19 h 163"/>
                <a:gd name="T10" fmla="*/ 1166 w 1884"/>
                <a:gd name="T11" fmla="*/ 62 h 163"/>
                <a:gd name="T12" fmla="*/ 952 w 1884"/>
                <a:gd name="T13" fmla="*/ 72 h 163"/>
                <a:gd name="T14" fmla="*/ 692 w 1884"/>
                <a:gd name="T15" fmla="*/ 93 h 163"/>
                <a:gd name="T16" fmla="*/ 391 w 1884"/>
                <a:gd name="T17" fmla="*/ 100 h 163"/>
                <a:gd name="T18" fmla="*/ 201 w 1884"/>
                <a:gd name="T19" fmla="*/ 89 h 163"/>
                <a:gd name="T20" fmla="*/ 8 w 1884"/>
                <a:gd name="T21" fmla="*/ 8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4"/>
                <a:gd name="T34" fmla="*/ 0 h 163"/>
                <a:gd name="T35" fmla="*/ 1884 w 1884"/>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4" h="163">
                  <a:moveTo>
                    <a:pt x="13" y="140"/>
                  </a:moveTo>
                  <a:cubicBezTo>
                    <a:pt x="0" y="132"/>
                    <a:pt x="185" y="105"/>
                    <a:pt x="258" y="90"/>
                  </a:cubicBezTo>
                  <a:cubicBezTo>
                    <a:pt x="331" y="75"/>
                    <a:pt x="306" y="66"/>
                    <a:pt x="454" y="52"/>
                  </a:cubicBezTo>
                  <a:cubicBezTo>
                    <a:pt x="602" y="38"/>
                    <a:pt x="973" y="8"/>
                    <a:pt x="1149" y="4"/>
                  </a:cubicBezTo>
                  <a:cubicBezTo>
                    <a:pt x="1325" y="0"/>
                    <a:pt x="1390" y="14"/>
                    <a:pt x="1512" y="30"/>
                  </a:cubicBezTo>
                  <a:cubicBezTo>
                    <a:pt x="1634" y="46"/>
                    <a:pt x="1876" y="86"/>
                    <a:pt x="1880" y="100"/>
                  </a:cubicBezTo>
                  <a:cubicBezTo>
                    <a:pt x="1884" y="114"/>
                    <a:pt x="1662" y="108"/>
                    <a:pt x="1535" y="116"/>
                  </a:cubicBezTo>
                  <a:cubicBezTo>
                    <a:pt x="1408" y="124"/>
                    <a:pt x="1267" y="142"/>
                    <a:pt x="1116" y="150"/>
                  </a:cubicBezTo>
                  <a:cubicBezTo>
                    <a:pt x="965" y="158"/>
                    <a:pt x="762" y="163"/>
                    <a:pt x="630" y="162"/>
                  </a:cubicBezTo>
                  <a:cubicBezTo>
                    <a:pt x="498" y="161"/>
                    <a:pt x="427" y="148"/>
                    <a:pt x="324" y="144"/>
                  </a:cubicBezTo>
                  <a:cubicBezTo>
                    <a:pt x="221" y="140"/>
                    <a:pt x="78" y="141"/>
                    <a:pt x="13" y="140"/>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0" name="Freeform 124"/>
            <p:cNvSpPr>
              <a:spLocks noChangeAspect="1"/>
            </p:cNvSpPr>
            <p:nvPr/>
          </p:nvSpPr>
          <p:spPr bwMode="auto">
            <a:xfrm>
              <a:off x="1872" y="3375"/>
              <a:ext cx="1184" cy="95"/>
            </a:xfrm>
            <a:custGeom>
              <a:avLst/>
              <a:gdLst>
                <a:gd name="T0" fmla="*/ 8 w 1911"/>
                <a:gd name="T1" fmla="*/ 81 h 153"/>
                <a:gd name="T2" fmla="*/ 160 w 1911"/>
                <a:gd name="T3" fmla="*/ 50 h 153"/>
                <a:gd name="T4" fmla="*/ 281 w 1911"/>
                <a:gd name="T5" fmla="*/ 26 h 153"/>
                <a:gd name="T6" fmla="*/ 502 w 1911"/>
                <a:gd name="T7" fmla="*/ 4 h 153"/>
                <a:gd name="T8" fmla="*/ 595 w 1911"/>
                <a:gd name="T9" fmla="*/ 4 h 153"/>
                <a:gd name="T10" fmla="*/ 784 w 1911"/>
                <a:gd name="T11" fmla="*/ 15 h 153"/>
                <a:gd name="T12" fmla="*/ 1167 w 1911"/>
                <a:gd name="T13" fmla="*/ 71 h 153"/>
                <a:gd name="T14" fmla="*/ 885 w 1911"/>
                <a:gd name="T15" fmla="*/ 82 h 153"/>
                <a:gd name="T16" fmla="*/ 691 w 1911"/>
                <a:gd name="T17" fmla="*/ 87 h 153"/>
                <a:gd name="T18" fmla="*/ 390 w 1911"/>
                <a:gd name="T19" fmla="*/ 94 h 153"/>
                <a:gd name="T20" fmla="*/ 201 w 1911"/>
                <a:gd name="T21" fmla="*/ 83 h 153"/>
                <a:gd name="T22" fmla="*/ 8 w 1911"/>
                <a:gd name="T23" fmla="*/ 81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1"/>
                <a:gd name="T37" fmla="*/ 0 h 153"/>
                <a:gd name="T38" fmla="*/ 1911 w 1911"/>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1" h="153">
                  <a:moveTo>
                    <a:pt x="13" y="130"/>
                  </a:moveTo>
                  <a:cubicBezTo>
                    <a:pt x="0" y="122"/>
                    <a:pt x="185" y="95"/>
                    <a:pt x="258" y="80"/>
                  </a:cubicBezTo>
                  <a:cubicBezTo>
                    <a:pt x="331" y="65"/>
                    <a:pt x="362" y="54"/>
                    <a:pt x="454" y="42"/>
                  </a:cubicBezTo>
                  <a:cubicBezTo>
                    <a:pt x="546" y="30"/>
                    <a:pt x="726" y="12"/>
                    <a:pt x="810" y="6"/>
                  </a:cubicBezTo>
                  <a:cubicBezTo>
                    <a:pt x="894" y="0"/>
                    <a:pt x="884" y="4"/>
                    <a:pt x="960" y="7"/>
                  </a:cubicBezTo>
                  <a:cubicBezTo>
                    <a:pt x="1036" y="10"/>
                    <a:pt x="1112" y="6"/>
                    <a:pt x="1266" y="24"/>
                  </a:cubicBezTo>
                  <a:cubicBezTo>
                    <a:pt x="1420" y="42"/>
                    <a:pt x="1857" y="96"/>
                    <a:pt x="1884" y="114"/>
                  </a:cubicBezTo>
                  <a:cubicBezTo>
                    <a:pt x="1911" y="132"/>
                    <a:pt x="1556" y="128"/>
                    <a:pt x="1428" y="132"/>
                  </a:cubicBezTo>
                  <a:cubicBezTo>
                    <a:pt x="1300" y="136"/>
                    <a:pt x="1249" y="137"/>
                    <a:pt x="1116" y="140"/>
                  </a:cubicBezTo>
                  <a:cubicBezTo>
                    <a:pt x="983" y="143"/>
                    <a:pt x="762" y="153"/>
                    <a:pt x="630" y="152"/>
                  </a:cubicBezTo>
                  <a:cubicBezTo>
                    <a:pt x="498" y="151"/>
                    <a:pt x="427" y="138"/>
                    <a:pt x="324" y="134"/>
                  </a:cubicBezTo>
                  <a:cubicBezTo>
                    <a:pt x="221" y="130"/>
                    <a:pt x="78" y="131"/>
                    <a:pt x="13" y="130"/>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1" name="Freeform 125"/>
            <p:cNvSpPr>
              <a:spLocks noChangeAspect="1"/>
            </p:cNvSpPr>
            <p:nvPr/>
          </p:nvSpPr>
          <p:spPr bwMode="auto">
            <a:xfrm>
              <a:off x="2731" y="3341"/>
              <a:ext cx="1214" cy="88"/>
            </a:xfrm>
            <a:custGeom>
              <a:avLst/>
              <a:gdLst>
                <a:gd name="T0" fmla="*/ 7 w 1959"/>
                <a:gd name="T1" fmla="*/ 42 h 142"/>
                <a:gd name="T2" fmla="*/ 227 w 1959"/>
                <a:gd name="T3" fmla="*/ 31 h 142"/>
                <a:gd name="T4" fmla="*/ 350 w 1959"/>
                <a:gd name="T5" fmla="*/ 12 h 142"/>
                <a:gd name="T6" fmla="*/ 532 w 1959"/>
                <a:gd name="T7" fmla="*/ 1 h 142"/>
                <a:gd name="T8" fmla="*/ 680 w 1959"/>
                <a:gd name="T9" fmla="*/ 5 h 142"/>
                <a:gd name="T10" fmla="*/ 855 w 1959"/>
                <a:gd name="T11" fmla="*/ 9 h 142"/>
                <a:gd name="T12" fmla="*/ 1186 w 1959"/>
                <a:gd name="T13" fmla="*/ 38 h 142"/>
                <a:gd name="T14" fmla="*/ 1022 w 1959"/>
                <a:gd name="T15" fmla="*/ 59 h 142"/>
                <a:gd name="T16" fmla="*/ 762 w 1959"/>
                <a:gd name="T17" fmla="*/ 81 h 142"/>
                <a:gd name="T18" fmla="*/ 461 w 1959"/>
                <a:gd name="T19" fmla="*/ 88 h 142"/>
                <a:gd name="T20" fmla="*/ 275 w 1959"/>
                <a:gd name="T21" fmla="*/ 79 h 142"/>
                <a:gd name="T22" fmla="*/ 7 w 1959"/>
                <a:gd name="T23" fmla="*/ 4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9"/>
                <a:gd name="T37" fmla="*/ 0 h 142"/>
                <a:gd name="T38" fmla="*/ 1959 w 195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9" h="142">
                  <a:moveTo>
                    <a:pt x="12" y="68"/>
                  </a:moveTo>
                  <a:cubicBezTo>
                    <a:pt x="0" y="56"/>
                    <a:pt x="274" y="58"/>
                    <a:pt x="366" y="50"/>
                  </a:cubicBezTo>
                  <a:cubicBezTo>
                    <a:pt x="458" y="42"/>
                    <a:pt x="482" y="28"/>
                    <a:pt x="564" y="20"/>
                  </a:cubicBezTo>
                  <a:cubicBezTo>
                    <a:pt x="646" y="12"/>
                    <a:pt x="769" y="4"/>
                    <a:pt x="858" y="2"/>
                  </a:cubicBezTo>
                  <a:cubicBezTo>
                    <a:pt x="947" y="0"/>
                    <a:pt x="1011" y="6"/>
                    <a:pt x="1098" y="8"/>
                  </a:cubicBezTo>
                  <a:cubicBezTo>
                    <a:pt x="1185" y="10"/>
                    <a:pt x="1244" y="5"/>
                    <a:pt x="1380" y="14"/>
                  </a:cubicBezTo>
                  <a:cubicBezTo>
                    <a:pt x="1516" y="23"/>
                    <a:pt x="1869" y="48"/>
                    <a:pt x="1914" y="62"/>
                  </a:cubicBezTo>
                  <a:cubicBezTo>
                    <a:pt x="1959" y="76"/>
                    <a:pt x="1763" y="85"/>
                    <a:pt x="1649" y="96"/>
                  </a:cubicBezTo>
                  <a:cubicBezTo>
                    <a:pt x="1535" y="107"/>
                    <a:pt x="1381" y="122"/>
                    <a:pt x="1230" y="130"/>
                  </a:cubicBezTo>
                  <a:cubicBezTo>
                    <a:pt x="1079" y="138"/>
                    <a:pt x="875" y="142"/>
                    <a:pt x="744" y="142"/>
                  </a:cubicBezTo>
                  <a:cubicBezTo>
                    <a:pt x="613" y="142"/>
                    <a:pt x="566" y="140"/>
                    <a:pt x="444" y="128"/>
                  </a:cubicBezTo>
                  <a:cubicBezTo>
                    <a:pt x="322" y="116"/>
                    <a:pt x="102" y="80"/>
                    <a:pt x="12" y="68"/>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2" name="Freeform 126"/>
            <p:cNvSpPr>
              <a:spLocks noChangeAspect="1"/>
            </p:cNvSpPr>
            <p:nvPr/>
          </p:nvSpPr>
          <p:spPr bwMode="auto">
            <a:xfrm>
              <a:off x="2571" y="3450"/>
              <a:ext cx="1365" cy="102"/>
            </a:xfrm>
            <a:custGeom>
              <a:avLst/>
              <a:gdLst>
                <a:gd name="T0" fmla="*/ 3 w 2203"/>
                <a:gd name="T1" fmla="*/ 55 h 165"/>
                <a:gd name="T2" fmla="*/ 334 w 2203"/>
                <a:gd name="T3" fmla="*/ 25 h 165"/>
                <a:gd name="T4" fmla="*/ 512 w 2203"/>
                <a:gd name="T5" fmla="*/ 11 h 165"/>
                <a:gd name="T6" fmla="*/ 624 w 2203"/>
                <a:gd name="T7" fmla="*/ 3 h 165"/>
                <a:gd name="T8" fmla="*/ 780 w 2203"/>
                <a:gd name="T9" fmla="*/ 7 h 165"/>
                <a:gd name="T10" fmla="*/ 959 w 2203"/>
                <a:gd name="T11" fmla="*/ 7 h 165"/>
                <a:gd name="T12" fmla="*/ 1341 w 2203"/>
                <a:gd name="T13" fmla="*/ 48 h 165"/>
                <a:gd name="T14" fmla="*/ 1099 w 2203"/>
                <a:gd name="T15" fmla="*/ 74 h 165"/>
                <a:gd name="T16" fmla="*/ 840 w 2203"/>
                <a:gd name="T17" fmla="*/ 95 h 165"/>
                <a:gd name="T18" fmla="*/ 538 w 2203"/>
                <a:gd name="T19" fmla="*/ 102 h 165"/>
                <a:gd name="T20" fmla="*/ 353 w 2203"/>
                <a:gd name="T21" fmla="*/ 93 h 165"/>
                <a:gd name="T22" fmla="*/ 3 w 2203"/>
                <a:gd name="T23" fmla="*/ 55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3"/>
                <a:gd name="T37" fmla="*/ 0 h 165"/>
                <a:gd name="T38" fmla="*/ 2203 w 2203"/>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3" h="165">
                  <a:moveTo>
                    <a:pt x="5" y="89"/>
                  </a:moveTo>
                  <a:cubicBezTo>
                    <a:pt x="0" y="71"/>
                    <a:pt x="402" y="53"/>
                    <a:pt x="539" y="41"/>
                  </a:cubicBezTo>
                  <a:cubicBezTo>
                    <a:pt x="676" y="29"/>
                    <a:pt x="749" y="23"/>
                    <a:pt x="827" y="17"/>
                  </a:cubicBezTo>
                  <a:cubicBezTo>
                    <a:pt x="905" y="11"/>
                    <a:pt x="935" y="6"/>
                    <a:pt x="1007" y="5"/>
                  </a:cubicBezTo>
                  <a:cubicBezTo>
                    <a:pt x="1079" y="4"/>
                    <a:pt x="1169" y="10"/>
                    <a:pt x="1259" y="11"/>
                  </a:cubicBezTo>
                  <a:cubicBezTo>
                    <a:pt x="1349" y="12"/>
                    <a:pt x="1396" y="0"/>
                    <a:pt x="1547" y="11"/>
                  </a:cubicBezTo>
                  <a:cubicBezTo>
                    <a:pt x="1698" y="22"/>
                    <a:pt x="2127" y="59"/>
                    <a:pt x="2165" y="77"/>
                  </a:cubicBezTo>
                  <a:cubicBezTo>
                    <a:pt x="2203" y="95"/>
                    <a:pt x="1909" y="106"/>
                    <a:pt x="1774" y="119"/>
                  </a:cubicBezTo>
                  <a:cubicBezTo>
                    <a:pt x="1639" y="132"/>
                    <a:pt x="1506" y="145"/>
                    <a:pt x="1355" y="153"/>
                  </a:cubicBezTo>
                  <a:cubicBezTo>
                    <a:pt x="1204" y="161"/>
                    <a:pt x="1000" y="165"/>
                    <a:pt x="869" y="165"/>
                  </a:cubicBezTo>
                  <a:cubicBezTo>
                    <a:pt x="738" y="165"/>
                    <a:pt x="713" y="164"/>
                    <a:pt x="569" y="151"/>
                  </a:cubicBezTo>
                  <a:cubicBezTo>
                    <a:pt x="425" y="138"/>
                    <a:pt x="31" y="105"/>
                    <a:pt x="5" y="89"/>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3" name="Freeform 127"/>
            <p:cNvSpPr>
              <a:spLocks noChangeAspect="1"/>
            </p:cNvSpPr>
            <p:nvPr/>
          </p:nvSpPr>
          <p:spPr bwMode="auto">
            <a:xfrm>
              <a:off x="2674" y="3288"/>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4" name="Freeform 128"/>
            <p:cNvSpPr>
              <a:spLocks noChangeAspect="1"/>
            </p:cNvSpPr>
            <p:nvPr/>
          </p:nvSpPr>
          <p:spPr bwMode="auto">
            <a:xfrm>
              <a:off x="3311" y="3356"/>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5" name="Freeform 129"/>
            <p:cNvSpPr>
              <a:spLocks noChangeAspect="1"/>
            </p:cNvSpPr>
            <p:nvPr/>
          </p:nvSpPr>
          <p:spPr bwMode="auto">
            <a:xfrm>
              <a:off x="3092" y="3472"/>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6" name="Freeform 130"/>
            <p:cNvSpPr>
              <a:spLocks noChangeAspect="1"/>
            </p:cNvSpPr>
            <p:nvPr/>
          </p:nvSpPr>
          <p:spPr bwMode="auto">
            <a:xfrm>
              <a:off x="2307" y="3393"/>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7" name="Freeform 132"/>
            <p:cNvSpPr>
              <a:spLocks noChangeAspect="1"/>
            </p:cNvSpPr>
            <p:nvPr/>
          </p:nvSpPr>
          <p:spPr bwMode="auto">
            <a:xfrm>
              <a:off x="1675" y="3494"/>
              <a:ext cx="1372" cy="112"/>
            </a:xfrm>
            <a:custGeom>
              <a:avLst/>
              <a:gdLst>
                <a:gd name="T0" fmla="*/ 20 w 1372"/>
                <a:gd name="T1" fmla="*/ 76 h 112"/>
                <a:gd name="T2" fmla="*/ 299 w 1372"/>
                <a:gd name="T3" fmla="*/ 28 h 112"/>
                <a:gd name="T4" fmla="*/ 413 w 1372"/>
                <a:gd name="T5" fmla="*/ 10 h 112"/>
                <a:gd name="T6" fmla="*/ 509 w 1372"/>
                <a:gd name="T7" fmla="*/ 1 h 112"/>
                <a:gd name="T8" fmla="*/ 605 w 1372"/>
                <a:gd name="T9" fmla="*/ 7 h 112"/>
                <a:gd name="T10" fmla="*/ 707 w 1372"/>
                <a:gd name="T11" fmla="*/ 10 h 112"/>
                <a:gd name="T12" fmla="*/ 779 w 1372"/>
                <a:gd name="T13" fmla="*/ 13 h 112"/>
                <a:gd name="T14" fmla="*/ 812 w 1372"/>
                <a:gd name="T15" fmla="*/ 16 h 112"/>
                <a:gd name="T16" fmla="*/ 996 w 1372"/>
                <a:gd name="T17" fmla="*/ 45 h 112"/>
                <a:gd name="T18" fmla="*/ 1357 w 1372"/>
                <a:gd name="T19" fmla="*/ 83 h 112"/>
                <a:gd name="T20" fmla="*/ 1088 w 1372"/>
                <a:gd name="T21" fmla="*/ 90 h 112"/>
                <a:gd name="T22" fmla="*/ 812 w 1372"/>
                <a:gd name="T23" fmla="*/ 105 h 112"/>
                <a:gd name="T24" fmla="*/ 605 w 1372"/>
                <a:gd name="T25" fmla="*/ 111 h 112"/>
                <a:gd name="T26" fmla="*/ 482 w 1372"/>
                <a:gd name="T27" fmla="*/ 109 h 112"/>
                <a:gd name="T28" fmla="*/ 434 w 1372"/>
                <a:gd name="T29" fmla="*/ 106 h 112"/>
                <a:gd name="T30" fmla="*/ 260 w 1372"/>
                <a:gd name="T31" fmla="*/ 85 h 112"/>
                <a:gd name="T32" fmla="*/ 20 w 1372"/>
                <a:gd name="T33" fmla="*/ 7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2"/>
                <a:gd name="T52" fmla="*/ 0 h 112"/>
                <a:gd name="T53" fmla="*/ 1372 w 137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2" h="112">
                  <a:moveTo>
                    <a:pt x="20" y="76"/>
                  </a:moveTo>
                  <a:cubicBezTo>
                    <a:pt x="26" y="67"/>
                    <a:pt x="234" y="39"/>
                    <a:pt x="299" y="28"/>
                  </a:cubicBezTo>
                  <a:cubicBezTo>
                    <a:pt x="364" y="17"/>
                    <a:pt x="378" y="14"/>
                    <a:pt x="413" y="10"/>
                  </a:cubicBezTo>
                  <a:cubicBezTo>
                    <a:pt x="448" y="6"/>
                    <a:pt x="477" y="2"/>
                    <a:pt x="509" y="1"/>
                  </a:cubicBezTo>
                  <a:cubicBezTo>
                    <a:pt x="541" y="0"/>
                    <a:pt x="572" y="6"/>
                    <a:pt x="605" y="7"/>
                  </a:cubicBezTo>
                  <a:cubicBezTo>
                    <a:pt x="638" y="8"/>
                    <a:pt x="678" y="9"/>
                    <a:pt x="707" y="10"/>
                  </a:cubicBezTo>
                  <a:cubicBezTo>
                    <a:pt x="736" y="11"/>
                    <a:pt x="762" y="12"/>
                    <a:pt x="779" y="13"/>
                  </a:cubicBezTo>
                  <a:cubicBezTo>
                    <a:pt x="796" y="14"/>
                    <a:pt x="776" y="11"/>
                    <a:pt x="812" y="16"/>
                  </a:cubicBezTo>
                  <a:cubicBezTo>
                    <a:pt x="848" y="21"/>
                    <a:pt x="905" y="34"/>
                    <a:pt x="996" y="45"/>
                  </a:cubicBezTo>
                  <a:cubicBezTo>
                    <a:pt x="1087" y="56"/>
                    <a:pt x="1342" y="75"/>
                    <a:pt x="1357" y="83"/>
                  </a:cubicBezTo>
                  <a:cubicBezTo>
                    <a:pt x="1372" y="91"/>
                    <a:pt x="1179" y="86"/>
                    <a:pt x="1088" y="90"/>
                  </a:cubicBezTo>
                  <a:cubicBezTo>
                    <a:pt x="997" y="94"/>
                    <a:pt x="892" y="102"/>
                    <a:pt x="812" y="105"/>
                  </a:cubicBezTo>
                  <a:cubicBezTo>
                    <a:pt x="732" y="108"/>
                    <a:pt x="660" y="110"/>
                    <a:pt x="605" y="111"/>
                  </a:cubicBezTo>
                  <a:cubicBezTo>
                    <a:pt x="550" y="112"/>
                    <a:pt x="510" y="110"/>
                    <a:pt x="482" y="109"/>
                  </a:cubicBezTo>
                  <a:cubicBezTo>
                    <a:pt x="454" y="108"/>
                    <a:pt x="471" y="110"/>
                    <a:pt x="434" y="106"/>
                  </a:cubicBezTo>
                  <a:cubicBezTo>
                    <a:pt x="397" y="102"/>
                    <a:pt x="329" y="90"/>
                    <a:pt x="260" y="85"/>
                  </a:cubicBezTo>
                  <a:cubicBezTo>
                    <a:pt x="191" y="80"/>
                    <a:pt x="0" y="86"/>
                    <a:pt x="20" y="76"/>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48" name="Freeform 133"/>
            <p:cNvSpPr>
              <a:spLocks noChangeAspect="1"/>
            </p:cNvSpPr>
            <p:nvPr/>
          </p:nvSpPr>
          <p:spPr bwMode="auto">
            <a:xfrm>
              <a:off x="2187" y="3522"/>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grpSp>
      <p:cxnSp>
        <p:nvCxnSpPr>
          <p:cNvPr id="49" name="Straight Arrow Connector 48"/>
          <p:cNvCxnSpPr/>
          <p:nvPr/>
        </p:nvCxnSpPr>
        <p:spPr>
          <a:xfrm flipH="1">
            <a:off x="2561411" y="3448689"/>
            <a:ext cx="1477070" cy="1191511"/>
          </a:xfrm>
          <a:prstGeom prst="straightConnector1">
            <a:avLst/>
          </a:prstGeom>
          <a:noFill/>
          <a:ln w="38100" cap="flat" cmpd="sng" algn="ctr">
            <a:solidFill>
              <a:srgbClr val="000000"/>
            </a:solidFill>
            <a:prstDash val="solid"/>
            <a:miter lim="800000"/>
            <a:tailEnd type="triangle"/>
          </a:ln>
          <a:effectLst/>
        </p:spPr>
      </p:cxnSp>
      <p:cxnSp>
        <p:nvCxnSpPr>
          <p:cNvPr id="50" name="Straight Arrow Connector 49"/>
          <p:cNvCxnSpPr/>
          <p:nvPr/>
        </p:nvCxnSpPr>
        <p:spPr>
          <a:xfrm flipH="1">
            <a:off x="4544818" y="3971331"/>
            <a:ext cx="2" cy="668869"/>
          </a:xfrm>
          <a:prstGeom prst="straightConnector1">
            <a:avLst/>
          </a:prstGeom>
          <a:noFill/>
          <a:ln w="38100" cap="flat" cmpd="sng" algn="ctr">
            <a:solidFill>
              <a:srgbClr val="000000"/>
            </a:solidFill>
            <a:prstDash val="solid"/>
            <a:miter lim="800000"/>
            <a:tailEnd type="triangle"/>
          </a:ln>
          <a:effectLst/>
        </p:spPr>
      </p:cxnSp>
      <p:cxnSp>
        <p:nvCxnSpPr>
          <p:cNvPr id="51" name="Straight Arrow Connector 50"/>
          <p:cNvCxnSpPr/>
          <p:nvPr/>
        </p:nvCxnSpPr>
        <p:spPr>
          <a:xfrm>
            <a:off x="5051158" y="3448689"/>
            <a:ext cx="1477070" cy="1191511"/>
          </a:xfrm>
          <a:prstGeom prst="straightConnector1">
            <a:avLst/>
          </a:prstGeom>
          <a:noFill/>
          <a:ln w="38100" cap="flat" cmpd="sng" algn="ctr">
            <a:solidFill>
              <a:srgbClr val="000000"/>
            </a:solidFill>
            <a:prstDash val="solid"/>
            <a:miter lim="800000"/>
            <a:tailEnd type="triangle"/>
          </a:ln>
          <a:effectLst/>
        </p:spPr>
      </p:cxnSp>
      <p:sp>
        <p:nvSpPr>
          <p:cNvPr id="52" name="TextBox 51"/>
          <p:cNvSpPr txBox="1"/>
          <p:nvPr/>
        </p:nvSpPr>
        <p:spPr>
          <a:xfrm>
            <a:off x="1621076" y="5969512"/>
            <a:ext cx="8595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Muscle</a:t>
            </a:r>
          </a:p>
        </p:txBody>
      </p:sp>
      <p:sp>
        <p:nvSpPr>
          <p:cNvPr id="53" name="TextBox 52"/>
          <p:cNvSpPr txBox="1"/>
          <p:nvPr/>
        </p:nvSpPr>
        <p:spPr>
          <a:xfrm>
            <a:off x="4234549" y="5980647"/>
            <a:ext cx="10147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Cartilage</a:t>
            </a:r>
          </a:p>
        </p:txBody>
      </p:sp>
      <p:sp>
        <p:nvSpPr>
          <p:cNvPr id="54" name="TextBox 53"/>
          <p:cNvSpPr txBox="1"/>
          <p:nvPr/>
        </p:nvSpPr>
        <p:spPr>
          <a:xfrm>
            <a:off x="6709877" y="5932766"/>
            <a:ext cx="66877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Bone</a:t>
            </a:r>
          </a:p>
        </p:txBody>
      </p:sp>
      <p:grpSp>
        <p:nvGrpSpPr>
          <p:cNvPr id="56" name="Group 55"/>
          <p:cNvGrpSpPr/>
          <p:nvPr/>
        </p:nvGrpSpPr>
        <p:grpSpPr>
          <a:xfrm>
            <a:off x="3994328" y="2446230"/>
            <a:ext cx="1100979" cy="1089377"/>
            <a:chOff x="2137358" y="1701866"/>
            <a:chExt cx="2662003" cy="3344556"/>
          </a:xfrm>
        </p:grpSpPr>
        <p:sp>
          <p:nvSpPr>
            <p:cNvPr id="58" name="Oval 57"/>
            <p:cNvSpPr/>
            <p:nvPr/>
          </p:nvSpPr>
          <p:spPr>
            <a:xfrm rot="1498223">
              <a:off x="2137358" y="1701866"/>
              <a:ext cx="2662003" cy="3344556"/>
            </a:xfrm>
            <a:prstGeom prst="ellipse">
              <a:avLst/>
            </a:prstGeom>
            <a:solidFill>
              <a:srgbClr val="84ACB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Oval 58"/>
            <p:cNvSpPr/>
            <p:nvPr/>
          </p:nvSpPr>
          <p:spPr>
            <a:xfrm rot="20533416">
              <a:off x="2827651" y="3012040"/>
              <a:ext cx="1088807" cy="889255"/>
            </a:xfrm>
            <a:prstGeom prst="ellipse">
              <a:avLst/>
            </a:prstGeom>
            <a:solidFill>
              <a:srgbClr val="8784C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765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Regenerative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 Box 85"/>
          <p:cNvSpPr txBox="1">
            <a:spLocks noChangeArrowheads="1"/>
          </p:cNvSpPr>
          <p:nvPr/>
        </p:nvSpPr>
        <p:spPr bwMode="auto">
          <a:xfrm>
            <a:off x="875565" y="4555925"/>
            <a:ext cx="2030329" cy="1323439"/>
          </a:xfrm>
          <a:prstGeom prst="rect">
            <a:avLst/>
          </a:prstGeom>
          <a:noFill/>
          <a:ln>
            <a:noFill/>
          </a:ln>
          <a:effectLst>
            <a:prstShdw prst="shdw17" dist="17961" dir="2700000">
              <a:srgbClr val="562E91">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rPr>
              <a:t>Autologous cord blood stem cells carrying disease-causing mutation</a:t>
            </a:r>
          </a:p>
        </p:txBody>
      </p:sp>
      <p:sp>
        <p:nvSpPr>
          <p:cNvPr id="6" name="Text Box 87"/>
          <p:cNvSpPr txBox="1">
            <a:spLocks noChangeArrowheads="1"/>
          </p:cNvSpPr>
          <p:nvPr/>
        </p:nvSpPr>
        <p:spPr bwMode="auto">
          <a:xfrm>
            <a:off x="3466987" y="4661903"/>
            <a:ext cx="2347701" cy="1015663"/>
          </a:xfrm>
          <a:prstGeom prst="rect">
            <a:avLst/>
          </a:prstGeom>
          <a:noFill/>
          <a:ln>
            <a:noFill/>
          </a:ln>
          <a:effectLst>
            <a:prstShdw prst="shdw17" dist="17961" dir="2700000">
              <a:srgbClr val="562E91">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rPr>
              <a:t>Healthy gene transduced into stem cells in culture</a:t>
            </a:r>
          </a:p>
        </p:txBody>
      </p:sp>
      <p:sp>
        <p:nvSpPr>
          <p:cNvPr id="7" name="Text Box 88"/>
          <p:cNvSpPr txBox="1">
            <a:spLocks noChangeArrowheads="1"/>
          </p:cNvSpPr>
          <p:nvPr/>
        </p:nvSpPr>
        <p:spPr bwMode="auto">
          <a:xfrm>
            <a:off x="6234365" y="4298334"/>
            <a:ext cx="2030330" cy="1631216"/>
          </a:xfrm>
          <a:prstGeom prst="rect">
            <a:avLst/>
          </a:prstGeom>
          <a:noFill/>
          <a:ln>
            <a:noFill/>
          </a:ln>
          <a:effectLst>
            <a:prstShdw prst="shdw17" dist="17961" dir="2700000">
              <a:srgbClr val="562E91">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rPr>
              <a:t>Genetically-repaired autologous cells transplanted back into patient</a:t>
            </a:r>
          </a:p>
        </p:txBody>
      </p:sp>
      <p:grpSp>
        <p:nvGrpSpPr>
          <p:cNvPr id="8" name="Group 7"/>
          <p:cNvGrpSpPr/>
          <p:nvPr/>
        </p:nvGrpSpPr>
        <p:grpSpPr>
          <a:xfrm>
            <a:off x="826347" y="2847263"/>
            <a:ext cx="1677210" cy="1364482"/>
            <a:chOff x="997760" y="3051107"/>
            <a:chExt cx="1298575" cy="912812"/>
          </a:xfrm>
        </p:grpSpPr>
        <p:sp>
          <p:nvSpPr>
            <p:cNvPr id="9" name="Freeform 15"/>
            <p:cNvSpPr>
              <a:spLocks noChangeAspect="1"/>
            </p:cNvSpPr>
            <p:nvPr/>
          </p:nvSpPr>
          <p:spPr bwMode="auto">
            <a:xfrm>
              <a:off x="997760" y="3051107"/>
              <a:ext cx="1298575" cy="912812"/>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10" name="Freeform 16"/>
            <p:cNvSpPr>
              <a:spLocks noChangeAspect="1"/>
            </p:cNvSpPr>
            <p:nvPr/>
          </p:nvSpPr>
          <p:spPr bwMode="auto">
            <a:xfrm>
              <a:off x="1447267" y="3150913"/>
              <a:ext cx="599342" cy="571807"/>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a:noFill/>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11" name="Freeform 12"/>
            <p:cNvSpPr>
              <a:spLocks noChangeAspect="1"/>
            </p:cNvSpPr>
            <p:nvPr/>
          </p:nvSpPr>
          <p:spPr bwMode="auto">
            <a:xfrm>
              <a:off x="1647048" y="3300623"/>
              <a:ext cx="149836" cy="299419"/>
            </a:xfrm>
            <a:custGeom>
              <a:avLst/>
              <a:gdLst>
                <a:gd name="T0" fmla="*/ 0 w 119"/>
                <a:gd name="T1" fmla="*/ 0 h 237"/>
                <a:gd name="T2" fmla="*/ 46 w 119"/>
                <a:gd name="T3" fmla="*/ 66 h 237"/>
                <a:gd name="T4" fmla="*/ 72 w 119"/>
                <a:gd name="T5" fmla="*/ 216 h 237"/>
                <a:gd name="T6" fmla="*/ 92 w 119"/>
                <a:gd name="T7" fmla="*/ 223 h 237"/>
                <a:gd name="T8" fmla="*/ 118 w 119"/>
                <a:gd name="T9" fmla="*/ 236 h 237"/>
              </a:gdLst>
              <a:ahLst/>
              <a:cxnLst>
                <a:cxn ang="0">
                  <a:pos x="T0" y="T1"/>
                </a:cxn>
                <a:cxn ang="0">
                  <a:pos x="T2" y="T3"/>
                </a:cxn>
                <a:cxn ang="0">
                  <a:pos x="T4" y="T5"/>
                </a:cxn>
                <a:cxn ang="0">
                  <a:pos x="T6" y="T7"/>
                </a:cxn>
                <a:cxn ang="0">
                  <a:pos x="T8" y="T9"/>
                </a:cxn>
              </a:cxnLst>
              <a:rect l="0" t="0" r="r" b="b"/>
              <a:pathLst>
                <a:path w="119" h="237">
                  <a:moveTo>
                    <a:pt x="0" y="0"/>
                  </a:moveTo>
                  <a:cubicBezTo>
                    <a:pt x="33" y="11"/>
                    <a:pt x="35" y="34"/>
                    <a:pt x="46" y="66"/>
                  </a:cubicBezTo>
                  <a:cubicBezTo>
                    <a:pt x="46" y="72"/>
                    <a:pt x="49" y="193"/>
                    <a:pt x="72" y="216"/>
                  </a:cubicBezTo>
                  <a:cubicBezTo>
                    <a:pt x="76" y="220"/>
                    <a:pt x="85" y="219"/>
                    <a:pt x="92" y="223"/>
                  </a:cubicBezTo>
                  <a:cubicBezTo>
                    <a:pt x="119" y="237"/>
                    <a:pt x="101" y="236"/>
                    <a:pt x="118" y="236"/>
                  </a:cubicBezTo>
                </a:path>
              </a:pathLst>
            </a:custGeom>
            <a:solidFill>
              <a:srgbClr val="FFFFFF"/>
            </a:solidFill>
            <a:ln w="38100">
              <a:solidFill>
                <a:srgbClr val="FFFFFF"/>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2" name="Freeform 41"/>
            <p:cNvSpPr>
              <a:spLocks noChangeAspect="1"/>
            </p:cNvSpPr>
            <p:nvPr/>
          </p:nvSpPr>
          <p:spPr bwMode="auto">
            <a:xfrm>
              <a:off x="1746938" y="3263195"/>
              <a:ext cx="149836" cy="299419"/>
            </a:xfrm>
            <a:custGeom>
              <a:avLst/>
              <a:gdLst>
                <a:gd name="T0" fmla="*/ 0 w 119"/>
                <a:gd name="T1" fmla="*/ 0 h 237"/>
                <a:gd name="T2" fmla="*/ 46 w 119"/>
                <a:gd name="T3" fmla="*/ 66 h 237"/>
                <a:gd name="T4" fmla="*/ 72 w 119"/>
                <a:gd name="T5" fmla="*/ 216 h 237"/>
                <a:gd name="T6" fmla="*/ 92 w 119"/>
                <a:gd name="T7" fmla="*/ 223 h 237"/>
                <a:gd name="T8" fmla="*/ 118 w 119"/>
                <a:gd name="T9" fmla="*/ 236 h 237"/>
              </a:gdLst>
              <a:ahLst/>
              <a:cxnLst>
                <a:cxn ang="0">
                  <a:pos x="T0" y="T1"/>
                </a:cxn>
                <a:cxn ang="0">
                  <a:pos x="T2" y="T3"/>
                </a:cxn>
                <a:cxn ang="0">
                  <a:pos x="T4" y="T5"/>
                </a:cxn>
                <a:cxn ang="0">
                  <a:pos x="T6" y="T7"/>
                </a:cxn>
                <a:cxn ang="0">
                  <a:pos x="T8" y="T9"/>
                </a:cxn>
              </a:cxnLst>
              <a:rect l="0" t="0" r="r" b="b"/>
              <a:pathLst>
                <a:path w="119" h="237">
                  <a:moveTo>
                    <a:pt x="0" y="0"/>
                  </a:moveTo>
                  <a:cubicBezTo>
                    <a:pt x="33" y="11"/>
                    <a:pt x="35" y="34"/>
                    <a:pt x="46" y="66"/>
                  </a:cubicBezTo>
                  <a:cubicBezTo>
                    <a:pt x="46" y="72"/>
                    <a:pt x="49" y="193"/>
                    <a:pt x="72" y="216"/>
                  </a:cubicBezTo>
                  <a:cubicBezTo>
                    <a:pt x="76" y="220"/>
                    <a:pt x="85" y="219"/>
                    <a:pt x="92" y="223"/>
                  </a:cubicBezTo>
                  <a:cubicBezTo>
                    <a:pt x="119" y="237"/>
                    <a:pt x="101" y="236"/>
                    <a:pt x="118" y="236"/>
                  </a:cubicBezTo>
                </a:path>
              </a:pathLst>
            </a:custGeom>
            <a:solidFill>
              <a:srgbClr val="FFFFFF"/>
            </a:solidFill>
            <a:ln w="38100">
              <a:solidFill>
                <a:srgbClr val="FFFFFF"/>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3" name="AutoShape 9"/>
            <p:cNvSpPr>
              <a:spLocks noChangeAspect="1" noChangeArrowheads="1"/>
            </p:cNvSpPr>
            <p:nvPr/>
          </p:nvSpPr>
          <p:spPr bwMode="auto">
            <a:xfrm>
              <a:off x="1665777" y="3331812"/>
              <a:ext cx="99890" cy="149709"/>
            </a:xfrm>
            <a:prstGeom prst="irregularSeal2">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14" name="Group 13"/>
          <p:cNvGrpSpPr/>
          <p:nvPr/>
        </p:nvGrpSpPr>
        <p:grpSpPr>
          <a:xfrm>
            <a:off x="6410075" y="2735151"/>
            <a:ext cx="1668714" cy="1498006"/>
            <a:chOff x="6828514" y="3055502"/>
            <a:chExt cx="1298575" cy="912812"/>
          </a:xfrm>
        </p:grpSpPr>
        <p:sp>
          <p:nvSpPr>
            <p:cNvPr id="15" name="Freeform 15"/>
            <p:cNvSpPr>
              <a:spLocks noChangeAspect="1"/>
            </p:cNvSpPr>
            <p:nvPr/>
          </p:nvSpPr>
          <p:spPr bwMode="auto">
            <a:xfrm>
              <a:off x="6828514" y="3055502"/>
              <a:ext cx="1298575" cy="912812"/>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w="9525">
              <a:solidFill>
                <a:srgbClr val="000000"/>
              </a:solidFill>
              <a:round/>
              <a:headEnd/>
              <a:tailEnd/>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16" name="Freeform 16"/>
            <p:cNvSpPr>
              <a:spLocks noChangeAspect="1"/>
            </p:cNvSpPr>
            <p:nvPr/>
          </p:nvSpPr>
          <p:spPr bwMode="auto">
            <a:xfrm>
              <a:off x="7278021" y="3155308"/>
              <a:ext cx="599342" cy="571807"/>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000000"/>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17" name="Freeform 46"/>
            <p:cNvSpPr>
              <a:spLocks noChangeAspect="1"/>
            </p:cNvSpPr>
            <p:nvPr/>
          </p:nvSpPr>
          <p:spPr bwMode="auto">
            <a:xfrm>
              <a:off x="7477802" y="3305018"/>
              <a:ext cx="149836" cy="299419"/>
            </a:xfrm>
            <a:custGeom>
              <a:avLst/>
              <a:gdLst>
                <a:gd name="T0" fmla="*/ 0 w 119"/>
                <a:gd name="T1" fmla="*/ 0 h 237"/>
                <a:gd name="T2" fmla="*/ 46 w 119"/>
                <a:gd name="T3" fmla="*/ 66 h 237"/>
                <a:gd name="T4" fmla="*/ 72 w 119"/>
                <a:gd name="T5" fmla="*/ 216 h 237"/>
                <a:gd name="T6" fmla="*/ 92 w 119"/>
                <a:gd name="T7" fmla="*/ 223 h 237"/>
                <a:gd name="T8" fmla="*/ 118 w 119"/>
                <a:gd name="T9" fmla="*/ 236 h 237"/>
              </a:gdLst>
              <a:ahLst/>
              <a:cxnLst>
                <a:cxn ang="0">
                  <a:pos x="T0" y="T1"/>
                </a:cxn>
                <a:cxn ang="0">
                  <a:pos x="T2" y="T3"/>
                </a:cxn>
                <a:cxn ang="0">
                  <a:pos x="T4" y="T5"/>
                </a:cxn>
                <a:cxn ang="0">
                  <a:pos x="T6" y="T7"/>
                </a:cxn>
                <a:cxn ang="0">
                  <a:pos x="T8" y="T9"/>
                </a:cxn>
              </a:cxnLst>
              <a:rect l="0" t="0" r="r" b="b"/>
              <a:pathLst>
                <a:path w="119" h="237">
                  <a:moveTo>
                    <a:pt x="0" y="0"/>
                  </a:moveTo>
                  <a:cubicBezTo>
                    <a:pt x="33" y="11"/>
                    <a:pt x="35" y="34"/>
                    <a:pt x="46" y="66"/>
                  </a:cubicBezTo>
                  <a:cubicBezTo>
                    <a:pt x="46" y="72"/>
                    <a:pt x="49" y="193"/>
                    <a:pt x="72" y="216"/>
                  </a:cubicBezTo>
                  <a:cubicBezTo>
                    <a:pt x="76" y="220"/>
                    <a:pt x="85" y="219"/>
                    <a:pt x="92" y="223"/>
                  </a:cubicBezTo>
                  <a:cubicBezTo>
                    <a:pt x="119" y="237"/>
                    <a:pt x="101" y="236"/>
                    <a:pt x="118" y="236"/>
                  </a:cubicBezTo>
                </a:path>
              </a:pathLst>
            </a:custGeom>
            <a:solidFill>
              <a:srgbClr val="562E91"/>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8" name="Freeform 47"/>
            <p:cNvSpPr>
              <a:spLocks noChangeAspect="1"/>
            </p:cNvSpPr>
            <p:nvPr/>
          </p:nvSpPr>
          <p:spPr bwMode="auto">
            <a:xfrm>
              <a:off x="7577692" y="3267590"/>
              <a:ext cx="149836" cy="299419"/>
            </a:xfrm>
            <a:custGeom>
              <a:avLst/>
              <a:gdLst>
                <a:gd name="T0" fmla="*/ 0 w 119"/>
                <a:gd name="T1" fmla="*/ 0 h 237"/>
                <a:gd name="T2" fmla="*/ 46 w 119"/>
                <a:gd name="T3" fmla="*/ 66 h 237"/>
                <a:gd name="T4" fmla="*/ 72 w 119"/>
                <a:gd name="T5" fmla="*/ 216 h 237"/>
                <a:gd name="T6" fmla="*/ 92 w 119"/>
                <a:gd name="T7" fmla="*/ 223 h 237"/>
                <a:gd name="T8" fmla="*/ 118 w 119"/>
                <a:gd name="T9" fmla="*/ 236 h 237"/>
              </a:gdLst>
              <a:ahLst/>
              <a:cxnLst>
                <a:cxn ang="0">
                  <a:pos x="T0" y="T1"/>
                </a:cxn>
                <a:cxn ang="0">
                  <a:pos x="T2" y="T3"/>
                </a:cxn>
                <a:cxn ang="0">
                  <a:pos x="T4" y="T5"/>
                </a:cxn>
                <a:cxn ang="0">
                  <a:pos x="T6" y="T7"/>
                </a:cxn>
                <a:cxn ang="0">
                  <a:pos x="T8" y="T9"/>
                </a:cxn>
              </a:cxnLst>
              <a:rect l="0" t="0" r="r" b="b"/>
              <a:pathLst>
                <a:path w="119" h="237">
                  <a:moveTo>
                    <a:pt x="0" y="0"/>
                  </a:moveTo>
                  <a:cubicBezTo>
                    <a:pt x="33" y="11"/>
                    <a:pt x="35" y="34"/>
                    <a:pt x="46" y="66"/>
                  </a:cubicBezTo>
                  <a:cubicBezTo>
                    <a:pt x="46" y="72"/>
                    <a:pt x="49" y="193"/>
                    <a:pt x="72" y="216"/>
                  </a:cubicBezTo>
                  <a:cubicBezTo>
                    <a:pt x="76" y="220"/>
                    <a:pt x="85" y="219"/>
                    <a:pt x="92" y="223"/>
                  </a:cubicBezTo>
                  <a:cubicBezTo>
                    <a:pt x="119" y="237"/>
                    <a:pt x="101" y="236"/>
                    <a:pt x="118" y="236"/>
                  </a:cubicBezTo>
                </a:path>
              </a:pathLst>
            </a:custGeom>
            <a:solidFill>
              <a:srgbClr val="562E91"/>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19" name="AutoShape 91"/>
          <p:cNvSpPr>
            <a:spLocks noChangeArrowheads="1"/>
          </p:cNvSpPr>
          <p:nvPr/>
        </p:nvSpPr>
        <p:spPr bwMode="auto">
          <a:xfrm>
            <a:off x="2725754" y="3180960"/>
            <a:ext cx="533400" cy="228600"/>
          </a:xfrm>
          <a:prstGeom prst="rightArrow">
            <a:avLst>
              <a:gd name="adj1" fmla="val 50000"/>
              <a:gd name="adj2" fmla="val 58333"/>
            </a:avLst>
          </a:prstGeom>
          <a:solidFill>
            <a:srgbClr val="562E91"/>
          </a:solidFill>
          <a:ln>
            <a:solidFill>
              <a:srgbClr val="562E91"/>
            </a:solidFill>
          </a:ln>
          <a:effectLst>
            <a:prstShdw prst="shdw17" dist="17961" dir="2700000">
              <a:srgbClr val="77787B">
                <a:gamma/>
                <a:shade val="60000"/>
                <a:invGamma/>
              </a:srgbClr>
            </a:prstShdw>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20" name="AutoShape 92"/>
          <p:cNvSpPr>
            <a:spLocks noChangeArrowheads="1"/>
          </p:cNvSpPr>
          <p:nvPr/>
        </p:nvSpPr>
        <p:spPr bwMode="auto">
          <a:xfrm>
            <a:off x="5726129" y="3180960"/>
            <a:ext cx="533400" cy="228600"/>
          </a:xfrm>
          <a:prstGeom prst="rightArrow">
            <a:avLst>
              <a:gd name="adj1" fmla="val 50000"/>
              <a:gd name="adj2" fmla="val 58333"/>
            </a:avLst>
          </a:prstGeom>
          <a:solidFill>
            <a:srgbClr val="562E91"/>
          </a:solidFill>
          <a:ln>
            <a:solidFill>
              <a:srgbClr val="562E91"/>
            </a:solidFill>
          </a:ln>
          <a:effectLst>
            <a:prstShdw prst="shdw17" dist="17961" dir="2700000">
              <a:srgbClr val="77787B">
                <a:gamma/>
                <a:shade val="60000"/>
                <a:invGamma/>
              </a:srgbClr>
            </a:prstShdw>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21" name="Group 20"/>
          <p:cNvGrpSpPr/>
          <p:nvPr/>
        </p:nvGrpSpPr>
        <p:grpSpPr>
          <a:xfrm>
            <a:off x="3551990" y="2807853"/>
            <a:ext cx="2072915" cy="1324935"/>
            <a:chOff x="3714958" y="2985988"/>
            <a:chExt cx="1692810" cy="977931"/>
          </a:xfrm>
        </p:grpSpPr>
        <p:sp>
          <p:nvSpPr>
            <p:cNvPr id="22" name="Oval 53"/>
            <p:cNvSpPr>
              <a:spLocks noChangeAspect="1" noChangeArrowheads="1"/>
            </p:cNvSpPr>
            <p:nvPr/>
          </p:nvSpPr>
          <p:spPr bwMode="auto">
            <a:xfrm>
              <a:off x="3714958" y="3781760"/>
              <a:ext cx="1690688" cy="182159"/>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23" name="Group 22"/>
            <p:cNvGrpSpPr/>
            <p:nvPr/>
          </p:nvGrpSpPr>
          <p:grpSpPr>
            <a:xfrm>
              <a:off x="3781022" y="3786054"/>
              <a:ext cx="328427" cy="103348"/>
              <a:chOff x="5094654" y="3864966"/>
              <a:chExt cx="328427" cy="103348"/>
            </a:xfrm>
          </p:grpSpPr>
          <p:sp>
            <p:nvSpPr>
              <p:cNvPr id="64"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65"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sp>
          <p:nvSpPr>
            <p:cNvPr id="24" name="Line 56"/>
            <p:cNvSpPr>
              <a:spLocks noChangeAspect="1" noChangeShapeType="1"/>
            </p:cNvSpPr>
            <p:nvPr/>
          </p:nvSpPr>
          <p:spPr bwMode="auto">
            <a:xfrm flipV="1">
              <a:off x="3717080" y="3727115"/>
              <a:ext cx="0" cy="1470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25" name="Line 57"/>
            <p:cNvSpPr>
              <a:spLocks noChangeAspect="1" noChangeShapeType="1"/>
            </p:cNvSpPr>
            <p:nvPr/>
          </p:nvSpPr>
          <p:spPr bwMode="auto">
            <a:xfrm flipV="1">
              <a:off x="5407768" y="3735505"/>
              <a:ext cx="0" cy="1470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26" name="Group 84"/>
            <p:cNvGrpSpPr>
              <a:grpSpLocks noChangeAspect="1"/>
            </p:cNvGrpSpPr>
            <p:nvPr/>
          </p:nvGrpSpPr>
          <p:grpSpPr bwMode="auto">
            <a:xfrm>
              <a:off x="4012614" y="2985988"/>
              <a:ext cx="547688" cy="547687"/>
              <a:chOff x="1968" y="1008"/>
              <a:chExt cx="576" cy="576"/>
            </a:xfrm>
          </p:grpSpPr>
          <p:sp>
            <p:nvSpPr>
              <p:cNvPr id="62" name="AutoShape 81"/>
              <p:cNvSpPr>
                <a:spLocks noChangeAspect="1" noChangeArrowheads="1"/>
              </p:cNvSpPr>
              <p:nvPr/>
            </p:nvSpPr>
            <p:spPr bwMode="auto">
              <a:xfrm>
                <a:off x="1968" y="1008"/>
                <a:ext cx="576" cy="576"/>
              </a:xfrm>
              <a:prstGeom prst="star32">
                <a:avLst>
                  <a:gd name="adj" fmla="val 37500"/>
                </a:avLst>
              </a:prstGeom>
              <a:solidFill>
                <a:srgbClr val="7778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3" name="Freeform 80"/>
              <p:cNvSpPr>
                <a:spLocks noChangeAspect="1"/>
              </p:cNvSpPr>
              <p:nvPr/>
            </p:nvSpPr>
            <p:spPr bwMode="auto">
              <a:xfrm>
                <a:off x="2190" y="1143"/>
                <a:ext cx="144" cy="288"/>
              </a:xfrm>
              <a:custGeom>
                <a:avLst/>
                <a:gdLst>
                  <a:gd name="T0" fmla="*/ 0 w 119"/>
                  <a:gd name="T1" fmla="*/ 0 h 237"/>
                  <a:gd name="T2" fmla="*/ 46 w 119"/>
                  <a:gd name="T3" fmla="*/ 66 h 237"/>
                  <a:gd name="T4" fmla="*/ 72 w 119"/>
                  <a:gd name="T5" fmla="*/ 216 h 237"/>
                  <a:gd name="T6" fmla="*/ 92 w 119"/>
                  <a:gd name="T7" fmla="*/ 223 h 237"/>
                  <a:gd name="T8" fmla="*/ 118 w 119"/>
                  <a:gd name="T9" fmla="*/ 236 h 237"/>
                </a:gdLst>
                <a:ahLst/>
                <a:cxnLst>
                  <a:cxn ang="0">
                    <a:pos x="T0" y="T1"/>
                  </a:cxn>
                  <a:cxn ang="0">
                    <a:pos x="T2" y="T3"/>
                  </a:cxn>
                  <a:cxn ang="0">
                    <a:pos x="T4" y="T5"/>
                  </a:cxn>
                  <a:cxn ang="0">
                    <a:pos x="T6" y="T7"/>
                  </a:cxn>
                  <a:cxn ang="0">
                    <a:pos x="T8" y="T9"/>
                  </a:cxn>
                </a:cxnLst>
                <a:rect l="0" t="0" r="r" b="b"/>
                <a:pathLst>
                  <a:path w="119" h="237">
                    <a:moveTo>
                      <a:pt x="0" y="0"/>
                    </a:moveTo>
                    <a:cubicBezTo>
                      <a:pt x="33" y="11"/>
                      <a:pt x="35" y="34"/>
                      <a:pt x="46" y="66"/>
                    </a:cubicBezTo>
                    <a:cubicBezTo>
                      <a:pt x="46" y="72"/>
                      <a:pt x="49" y="193"/>
                      <a:pt x="72" y="216"/>
                    </a:cubicBezTo>
                    <a:cubicBezTo>
                      <a:pt x="76" y="220"/>
                      <a:pt x="85" y="219"/>
                      <a:pt x="92" y="223"/>
                    </a:cubicBezTo>
                    <a:cubicBezTo>
                      <a:pt x="119" y="237"/>
                      <a:pt x="101" y="236"/>
                      <a:pt x="118" y="236"/>
                    </a:cubicBezTo>
                  </a:path>
                </a:pathLst>
              </a:custGeom>
              <a:solidFill>
                <a:srgbClr val="FFFFFF"/>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27" name="Freeform 89"/>
            <p:cNvSpPr>
              <a:spLocks/>
            </p:cNvSpPr>
            <p:nvPr/>
          </p:nvSpPr>
          <p:spPr bwMode="auto">
            <a:xfrm>
              <a:off x="4560301" y="3213000"/>
              <a:ext cx="250825" cy="419100"/>
            </a:xfrm>
            <a:custGeom>
              <a:avLst/>
              <a:gdLst>
                <a:gd name="T0" fmla="*/ 0 w 158"/>
                <a:gd name="T1" fmla="*/ 1 h 264"/>
                <a:gd name="T2" fmla="*/ 142 w 158"/>
                <a:gd name="T3" fmla="*/ 44 h 264"/>
                <a:gd name="T4" fmla="*/ 96 w 158"/>
                <a:gd name="T5" fmla="*/ 264 h 264"/>
              </a:gdLst>
              <a:ahLst/>
              <a:cxnLst>
                <a:cxn ang="0">
                  <a:pos x="T0" y="T1"/>
                </a:cxn>
                <a:cxn ang="0">
                  <a:pos x="T2" y="T3"/>
                </a:cxn>
                <a:cxn ang="0">
                  <a:pos x="T4" y="T5"/>
                </a:cxn>
              </a:cxnLst>
              <a:rect l="0" t="0" r="r" b="b"/>
              <a:pathLst>
                <a:path w="158" h="264">
                  <a:moveTo>
                    <a:pt x="0" y="1"/>
                  </a:moveTo>
                  <a:cubicBezTo>
                    <a:pt x="24" y="8"/>
                    <a:pt x="126" y="0"/>
                    <a:pt x="142" y="44"/>
                  </a:cubicBezTo>
                  <a:cubicBezTo>
                    <a:pt x="158" y="88"/>
                    <a:pt x="106" y="218"/>
                    <a:pt x="96" y="264"/>
                  </a:cubicBezTo>
                </a:path>
              </a:pathLst>
            </a:custGeom>
            <a:noFill/>
            <a:ln w="19050" cmpd="sng">
              <a:solidFill>
                <a:srgbClr val="562E9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28" name="Group 27"/>
            <p:cNvGrpSpPr/>
            <p:nvPr/>
          </p:nvGrpSpPr>
          <p:grpSpPr>
            <a:xfrm>
              <a:off x="3990904" y="3775023"/>
              <a:ext cx="328427" cy="103348"/>
              <a:chOff x="5094654" y="3864966"/>
              <a:chExt cx="328427" cy="103348"/>
            </a:xfrm>
          </p:grpSpPr>
          <p:sp>
            <p:nvSpPr>
              <p:cNvPr id="60"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61"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29" name="Group 28"/>
            <p:cNvGrpSpPr/>
            <p:nvPr/>
          </p:nvGrpSpPr>
          <p:grpSpPr>
            <a:xfrm>
              <a:off x="4286458" y="3774265"/>
              <a:ext cx="328427" cy="103348"/>
              <a:chOff x="5094654" y="3864966"/>
              <a:chExt cx="328427" cy="103348"/>
            </a:xfrm>
          </p:grpSpPr>
          <p:sp>
            <p:nvSpPr>
              <p:cNvPr id="58"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59"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0" name="Group 29"/>
            <p:cNvGrpSpPr/>
            <p:nvPr/>
          </p:nvGrpSpPr>
          <p:grpSpPr>
            <a:xfrm>
              <a:off x="4586131" y="3789284"/>
              <a:ext cx="328427" cy="103348"/>
              <a:chOff x="5094654" y="3864966"/>
              <a:chExt cx="328427" cy="103348"/>
            </a:xfrm>
          </p:grpSpPr>
          <p:sp>
            <p:nvSpPr>
              <p:cNvPr id="56"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57"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1" name="Group 30"/>
            <p:cNvGrpSpPr/>
            <p:nvPr/>
          </p:nvGrpSpPr>
          <p:grpSpPr>
            <a:xfrm>
              <a:off x="4878285" y="3774264"/>
              <a:ext cx="328427" cy="103348"/>
              <a:chOff x="5094654" y="3864966"/>
              <a:chExt cx="328427" cy="103348"/>
            </a:xfrm>
          </p:grpSpPr>
          <p:sp>
            <p:nvSpPr>
              <p:cNvPr id="54"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55"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2" name="Group 31"/>
            <p:cNvGrpSpPr/>
            <p:nvPr/>
          </p:nvGrpSpPr>
          <p:grpSpPr>
            <a:xfrm>
              <a:off x="3877699" y="3722589"/>
              <a:ext cx="328427" cy="103348"/>
              <a:chOff x="5094654" y="3864966"/>
              <a:chExt cx="328427" cy="103348"/>
            </a:xfrm>
          </p:grpSpPr>
          <p:sp>
            <p:nvSpPr>
              <p:cNvPr id="52"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53"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3" name="Group 32"/>
            <p:cNvGrpSpPr/>
            <p:nvPr/>
          </p:nvGrpSpPr>
          <p:grpSpPr>
            <a:xfrm>
              <a:off x="4143304" y="3835106"/>
              <a:ext cx="328427" cy="103348"/>
              <a:chOff x="5094654" y="3864966"/>
              <a:chExt cx="328427" cy="103348"/>
            </a:xfrm>
          </p:grpSpPr>
          <p:sp>
            <p:nvSpPr>
              <p:cNvPr id="50"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51"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4" name="Group 33"/>
            <p:cNvGrpSpPr/>
            <p:nvPr/>
          </p:nvGrpSpPr>
          <p:grpSpPr>
            <a:xfrm>
              <a:off x="4439934" y="3718715"/>
              <a:ext cx="328427" cy="103348"/>
              <a:chOff x="5094654" y="3864966"/>
              <a:chExt cx="328427" cy="103348"/>
            </a:xfrm>
          </p:grpSpPr>
          <p:sp>
            <p:nvSpPr>
              <p:cNvPr id="48"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49"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5" name="Group 34"/>
            <p:cNvGrpSpPr/>
            <p:nvPr/>
          </p:nvGrpSpPr>
          <p:grpSpPr>
            <a:xfrm>
              <a:off x="4722899" y="3731596"/>
              <a:ext cx="328427" cy="103348"/>
              <a:chOff x="5094654" y="3864966"/>
              <a:chExt cx="328427" cy="103348"/>
            </a:xfrm>
          </p:grpSpPr>
          <p:sp>
            <p:nvSpPr>
              <p:cNvPr id="46"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47"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6" name="Group 35"/>
            <p:cNvGrpSpPr/>
            <p:nvPr/>
          </p:nvGrpSpPr>
          <p:grpSpPr>
            <a:xfrm>
              <a:off x="4704675" y="3846315"/>
              <a:ext cx="328427" cy="103348"/>
              <a:chOff x="5094654" y="3864966"/>
              <a:chExt cx="328427" cy="103348"/>
            </a:xfrm>
          </p:grpSpPr>
          <p:sp>
            <p:nvSpPr>
              <p:cNvPr id="44"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45"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7" name="Group 36"/>
            <p:cNvGrpSpPr/>
            <p:nvPr/>
          </p:nvGrpSpPr>
          <p:grpSpPr>
            <a:xfrm>
              <a:off x="4371410" y="3816644"/>
              <a:ext cx="328427" cy="103348"/>
              <a:chOff x="5094654" y="3864966"/>
              <a:chExt cx="328427" cy="103348"/>
            </a:xfrm>
          </p:grpSpPr>
          <p:sp>
            <p:nvSpPr>
              <p:cNvPr id="42"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43"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grpSp>
          <p:nvGrpSpPr>
            <p:cNvPr id="38" name="Group 37"/>
            <p:cNvGrpSpPr/>
            <p:nvPr/>
          </p:nvGrpSpPr>
          <p:grpSpPr>
            <a:xfrm>
              <a:off x="4092420" y="3697538"/>
              <a:ext cx="328427" cy="103348"/>
              <a:chOff x="5094654" y="3864966"/>
              <a:chExt cx="328427" cy="103348"/>
            </a:xfrm>
          </p:grpSpPr>
          <p:sp>
            <p:nvSpPr>
              <p:cNvPr id="40" name="Freeform 15"/>
              <p:cNvSpPr>
                <a:spLocks noChangeAspect="1"/>
              </p:cNvSpPr>
              <p:nvPr/>
            </p:nvSpPr>
            <p:spPr bwMode="auto">
              <a:xfrm>
                <a:off x="5094654" y="3864966"/>
                <a:ext cx="328427" cy="103348"/>
              </a:xfrm>
              <a:custGeom>
                <a:avLst/>
                <a:gdLst>
                  <a:gd name="T0" fmla="*/ 736 w 1352"/>
                  <a:gd name="T1" fmla="*/ 64 h 952"/>
                  <a:gd name="T2" fmla="*/ 256 w 1352"/>
                  <a:gd name="T3" fmla="*/ 160 h 952"/>
                  <a:gd name="T4" fmla="*/ 64 w 1352"/>
                  <a:gd name="T5" fmla="*/ 592 h 952"/>
                  <a:gd name="T6" fmla="*/ 640 w 1352"/>
                  <a:gd name="T7" fmla="*/ 928 h 952"/>
                  <a:gd name="T8" fmla="*/ 1264 w 1352"/>
                  <a:gd name="T9" fmla="*/ 736 h 952"/>
                  <a:gd name="T10" fmla="*/ 1168 w 1352"/>
                  <a:gd name="T11" fmla="*/ 112 h 952"/>
                  <a:gd name="T12" fmla="*/ 736 w 1352"/>
                  <a:gd name="T13" fmla="*/ 64 h 952"/>
                  <a:gd name="T14" fmla="*/ 0 60000 65536"/>
                  <a:gd name="T15" fmla="*/ 0 60000 65536"/>
                  <a:gd name="T16" fmla="*/ 0 60000 65536"/>
                  <a:gd name="T17" fmla="*/ 0 60000 65536"/>
                  <a:gd name="T18" fmla="*/ 0 60000 65536"/>
                  <a:gd name="T19" fmla="*/ 0 60000 65536"/>
                  <a:gd name="T20" fmla="*/ 0 60000 65536"/>
                  <a:gd name="T21" fmla="*/ 0 w 1352"/>
                  <a:gd name="T22" fmla="*/ 0 h 952"/>
                  <a:gd name="T23" fmla="*/ 1352 w 1352"/>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2" h="952">
                    <a:moveTo>
                      <a:pt x="736" y="64"/>
                    </a:moveTo>
                    <a:cubicBezTo>
                      <a:pt x="584" y="72"/>
                      <a:pt x="368" y="72"/>
                      <a:pt x="256" y="160"/>
                    </a:cubicBezTo>
                    <a:cubicBezTo>
                      <a:pt x="144" y="248"/>
                      <a:pt x="0" y="464"/>
                      <a:pt x="64" y="592"/>
                    </a:cubicBezTo>
                    <a:cubicBezTo>
                      <a:pt x="128" y="720"/>
                      <a:pt x="440" y="904"/>
                      <a:pt x="640" y="928"/>
                    </a:cubicBezTo>
                    <a:cubicBezTo>
                      <a:pt x="840" y="952"/>
                      <a:pt x="1176" y="872"/>
                      <a:pt x="1264" y="736"/>
                    </a:cubicBezTo>
                    <a:cubicBezTo>
                      <a:pt x="1352" y="600"/>
                      <a:pt x="1256" y="224"/>
                      <a:pt x="1168" y="112"/>
                    </a:cubicBezTo>
                    <a:cubicBezTo>
                      <a:pt x="1080" y="0"/>
                      <a:pt x="888" y="56"/>
                      <a:pt x="736" y="64"/>
                    </a:cubicBezTo>
                    <a:close/>
                  </a:path>
                </a:pathLst>
              </a:custGeom>
              <a:solidFill>
                <a:srgbClr val="562E91">
                  <a:lumMod val="20000"/>
                  <a:lumOff val="80000"/>
                </a:srgbClr>
              </a:solidFill>
              <a:ln>
                <a:solidFill>
                  <a:srgbClr val="562E91"/>
                </a:solidFill>
              </a:ln>
              <a:effectLst>
                <a:prstShdw prst="shdw17" dist="17961" dir="2700000">
                  <a:srgbClr val="7A5C00">
                    <a:alpha val="74997"/>
                  </a:srgbClr>
                </a:prstShdw>
              </a:effectLst>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sp>
            <p:nvSpPr>
              <p:cNvPr id="41" name="Freeform 16"/>
              <p:cNvSpPr>
                <a:spLocks noChangeAspect="1"/>
              </p:cNvSpPr>
              <p:nvPr/>
            </p:nvSpPr>
            <p:spPr bwMode="auto">
              <a:xfrm>
                <a:off x="5213198" y="3897099"/>
                <a:ext cx="91338" cy="39081"/>
              </a:xfrm>
              <a:custGeom>
                <a:avLst/>
                <a:gdLst>
                  <a:gd name="T0" fmla="*/ 280 w 376"/>
                  <a:gd name="T1" fmla="*/ 16 h 360"/>
                  <a:gd name="T2" fmla="*/ 40 w 376"/>
                  <a:gd name="T3" fmla="*/ 64 h 360"/>
                  <a:gd name="T4" fmla="*/ 40 w 376"/>
                  <a:gd name="T5" fmla="*/ 208 h 360"/>
                  <a:gd name="T6" fmla="*/ 280 w 376"/>
                  <a:gd name="T7" fmla="*/ 352 h 360"/>
                  <a:gd name="T8" fmla="*/ 376 w 376"/>
                  <a:gd name="T9" fmla="*/ 160 h 360"/>
                  <a:gd name="T10" fmla="*/ 280 w 376"/>
                  <a:gd name="T11" fmla="*/ 16 h 360"/>
                  <a:gd name="T12" fmla="*/ 0 60000 65536"/>
                  <a:gd name="T13" fmla="*/ 0 60000 65536"/>
                  <a:gd name="T14" fmla="*/ 0 60000 65536"/>
                  <a:gd name="T15" fmla="*/ 0 60000 65536"/>
                  <a:gd name="T16" fmla="*/ 0 60000 65536"/>
                  <a:gd name="T17" fmla="*/ 0 60000 65536"/>
                  <a:gd name="T18" fmla="*/ 0 w 376"/>
                  <a:gd name="T19" fmla="*/ 0 h 360"/>
                  <a:gd name="T20" fmla="*/ 376 w 37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76" h="360">
                    <a:moveTo>
                      <a:pt x="280" y="16"/>
                    </a:moveTo>
                    <a:cubicBezTo>
                      <a:pt x="224" y="0"/>
                      <a:pt x="80" y="32"/>
                      <a:pt x="40" y="64"/>
                    </a:cubicBezTo>
                    <a:cubicBezTo>
                      <a:pt x="0" y="96"/>
                      <a:pt x="0" y="160"/>
                      <a:pt x="40" y="208"/>
                    </a:cubicBezTo>
                    <a:cubicBezTo>
                      <a:pt x="80" y="256"/>
                      <a:pt x="224" y="360"/>
                      <a:pt x="280" y="352"/>
                    </a:cubicBezTo>
                    <a:cubicBezTo>
                      <a:pt x="336" y="344"/>
                      <a:pt x="376" y="216"/>
                      <a:pt x="376" y="160"/>
                    </a:cubicBezTo>
                    <a:cubicBezTo>
                      <a:pt x="376" y="104"/>
                      <a:pt x="336" y="32"/>
                      <a:pt x="280" y="16"/>
                    </a:cubicBezTo>
                    <a:close/>
                  </a:path>
                </a:pathLst>
              </a:custGeom>
              <a:solidFill>
                <a:srgbClr val="562E91"/>
              </a:solidFill>
              <a:ln w="9525">
                <a:solidFill>
                  <a:srgbClr val="562E91"/>
                </a:solidFill>
                <a:round/>
                <a:headEnd/>
                <a:tailEnd/>
              </a:ln>
              <a:extLst/>
            </p:spPr>
            <p:txBody>
              <a:bodyPr/>
              <a:lstStyle>
                <a:lvl1pPr eaLnBrk="0" hangingPunct="0">
                  <a:defRPr sz="2400">
                    <a:solidFill>
                      <a:schemeClr val="tx1"/>
                    </a:solidFill>
                    <a:latin typeface="Candara" panose="020E0502030303020204" pitchFamily="34" charset="0"/>
                    <a:ea typeface="ＭＳ Ｐゴシック" panose="020B0600070205080204" pitchFamily="34" charset="-128"/>
                  </a:defRPr>
                </a:lvl1pPr>
                <a:lvl2pPr marL="37931725" indent="-37474525" eaLnBrk="0" hangingPunct="0">
                  <a:defRPr sz="2400">
                    <a:solidFill>
                      <a:schemeClr val="tx1"/>
                    </a:solidFill>
                    <a:latin typeface="Candara" panose="020E0502030303020204" pitchFamily="34" charset="0"/>
                    <a:ea typeface="ＭＳ Ｐゴシック" panose="020B0600070205080204" pitchFamily="34" charset="-128"/>
                  </a:defRPr>
                </a:lvl2pPr>
                <a:lvl3pPr eaLnBrk="0" hangingPunct="0">
                  <a:defRPr sz="2400">
                    <a:solidFill>
                      <a:schemeClr val="tx1"/>
                    </a:solidFill>
                    <a:latin typeface="Candara" panose="020E0502030303020204" pitchFamily="34" charset="0"/>
                    <a:ea typeface="ＭＳ Ｐゴシック" panose="020B0600070205080204" pitchFamily="34" charset="-128"/>
                  </a:defRPr>
                </a:lvl3pPr>
                <a:lvl4pPr eaLnBrk="0" hangingPunct="0">
                  <a:defRPr sz="2400">
                    <a:solidFill>
                      <a:schemeClr val="tx1"/>
                    </a:solidFill>
                    <a:latin typeface="Candara" panose="020E0502030303020204" pitchFamily="34" charset="0"/>
                    <a:ea typeface="ＭＳ Ｐゴシック" panose="020B0600070205080204" pitchFamily="34" charset="-128"/>
                  </a:defRPr>
                </a:lvl4pPr>
                <a:lvl5pPr eaLnBrk="0" hangingPunct="0">
                  <a:defRPr sz="2400">
                    <a:solidFill>
                      <a:schemeClr val="tx1"/>
                    </a:solidFill>
                    <a:latin typeface="Candara" panose="020E0502030303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ndara" panose="020E0502030303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Narrow" panose="020B0606020202030204" pitchFamily="34" charset="0"/>
                  <a:ea typeface="ＭＳ Ｐゴシック" panose="020B0600070205080204" pitchFamily="34" charset="-128"/>
                </a:endParaRPr>
              </a:p>
            </p:txBody>
          </p:sp>
        </p:grpSp>
        <p:sp>
          <p:nvSpPr>
            <p:cNvPr id="39" name="Oval 54"/>
            <p:cNvSpPr>
              <a:spLocks noChangeAspect="1" noChangeArrowheads="1"/>
            </p:cNvSpPr>
            <p:nvPr/>
          </p:nvSpPr>
          <p:spPr bwMode="auto">
            <a:xfrm>
              <a:off x="3717080" y="3644541"/>
              <a:ext cx="1690688" cy="182159"/>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66" name="Rectangle 65"/>
          <p:cNvSpPr/>
          <p:nvPr/>
        </p:nvSpPr>
        <p:spPr>
          <a:xfrm>
            <a:off x="628648" y="1338606"/>
            <a:ext cx="7868579" cy="4783897"/>
          </a:xfrm>
          <a:prstGeom prst="rect">
            <a:avLst/>
          </a:prstGeom>
          <a:noFill/>
          <a:ln w="38100" cap="flat" cmpd="sng" algn="ctr">
            <a:solidFill>
              <a:srgbClr val="5F939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67" name="TextBox 66"/>
          <p:cNvSpPr txBox="1"/>
          <p:nvPr/>
        </p:nvSpPr>
        <p:spPr>
          <a:xfrm>
            <a:off x="628648" y="1338606"/>
            <a:ext cx="786857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Gene Therapy</a:t>
            </a:r>
          </a:p>
        </p:txBody>
      </p:sp>
    </p:spTree>
    <p:extLst>
      <p:ext uri="{BB962C8B-B14F-4D97-AF65-F5344CB8AC3E}">
        <p14:creationId xmlns:p14="http://schemas.microsoft.com/office/powerpoint/2010/main" val="23450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Regenerative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28649" y="1368652"/>
            <a:ext cx="7868579"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Paracrine Effect</a:t>
            </a:r>
          </a:p>
        </p:txBody>
      </p:sp>
      <p:sp>
        <p:nvSpPr>
          <p:cNvPr id="6" name="Rectangle 5"/>
          <p:cNvSpPr/>
          <p:nvPr/>
        </p:nvSpPr>
        <p:spPr>
          <a:xfrm>
            <a:off x="628649" y="1338607"/>
            <a:ext cx="7868579" cy="4783896"/>
          </a:xfrm>
          <a:prstGeom prst="rect">
            <a:avLst/>
          </a:prstGeom>
          <a:noFill/>
          <a:ln w="38100" cap="flat" cmpd="sng" algn="ctr">
            <a:solidFill>
              <a:srgbClr val="5F939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7" name="Google Shape;1332;p168" descr="C:\Documents and Settings\hmccune\My Documents\Graphics\Cells\cell2.jpg"/>
          <p:cNvPicPr preferRelativeResize="0"/>
          <p:nvPr/>
        </p:nvPicPr>
        <p:blipFill rotWithShape="1">
          <a:blip r:embed="rId2">
            <a:alphaModFix/>
          </a:blip>
          <a:srcRect/>
          <a:stretch/>
        </p:blipFill>
        <p:spPr>
          <a:xfrm>
            <a:off x="4056599" y="2725325"/>
            <a:ext cx="1012677" cy="1045284"/>
          </a:xfrm>
          <a:prstGeom prst="rect">
            <a:avLst/>
          </a:prstGeom>
          <a:noFill/>
          <a:ln>
            <a:noFill/>
          </a:ln>
        </p:spPr>
      </p:pic>
      <p:grpSp>
        <p:nvGrpSpPr>
          <p:cNvPr id="8" name="Group 7"/>
          <p:cNvGrpSpPr/>
          <p:nvPr/>
        </p:nvGrpSpPr>
        <p:grpSpPr>
          <a:xfrm>
            <a:off x="3627369" y="4774601"/>
            <a:ext cx="522919" cy="705665"/>
            <a:chOff x="5427437" y="3806018"/>
            <a:chExt cx="522919" cy="705665"/>
          </a:xfrm>
        </p:grpSpPr>
        <p:sp>
          <p:nvSpPr>
            <p:cNvPr id="9" name="Oval 8"/>
            <p:cNvSpPr/>
            <p:nvPr/>
          </p:nvSpPr>
          <p:spPr>
            <a:xfrm rot="20318138">
              <a:off x="5427437" y="3806018"/>
              <a:ext cx="522919" cy="705665"/>
            </a:xfrm>
            <a:prstGeom prst="ellipse">
              <a:avLst/>
            </a:prstGeom>
            <a:solidFill>
              <a:srgbClr val="77787B"/>
            </a:solidFill>
            <a:ln w="12700" cap="flat" cmpd="sng" algn="ctr">
              <a:solidFill>
                <a:srgbClr val="7778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 name="Oval 9"/>
            <p:cNvSpPr/>
            <p:nvPr/>
          </p:nvSpPr>
          <p:spPr>
            <a:xfrm>
              <a:off x="5578068" y="3992404"/>
              <a:ext cx="132554" cy="277948"/>
            </a:xfrm>
            <a:prstGeom prst="ellipse">
              <a:avLst/>
            </a:prstGeom>
            <a:solidFill>
              <a:srgbClr val="562E91">
                <a:lumMod val="20000"/>
                <a:lumOff val="80000"/>
              </a:srgbClr>
            </a:solidFill>
            <a:ln w="12700" cap="flat" cmpd="sng" algn="ctr">
              <a:solidFill>
                <a:srgbClr val="562E9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11" name="Group 10"/>
          <p:cNvGrpSpPr/>
          <p:nvPr/>
        </p:nvGrpSpPr>
        <p:grpSpPr>
          <a:xfrm rot="2160227">
            <a:off x="4138273" y="4605548"/>
            <a:ext cx="522919" cy="705665"/>
            <a:chOff x="5427437" y="3806018"/>
            <a:chExt cx="522919" cy="705665"/>
          </a:xfrm>
        </p:grpSpPr>
        <p:sp>
          <p:nvSpPr>
            <p:cNvPr id="12" name="Oval 11"/>
            <p:cNvSpPr/>
            <p:nvPr/>
          </p:nvSpPr>
          <p:spPr>
            <a:xfrm rot="20318138">
              <a:off x="5427437" y="3806018"/>
              <a:ext cx="522919" cy="705665"/>
            </a:xfrm>
            <a:prstGeom prst="ellipse">
              <a:avLst/>
            </a:prstGeom>
            <a:solidFill>
              <a:srgbClr val="77787B"/>
            </a:solidFill>
            <a:ln w="12700" cap="flat" cmpd="sng" algn="ctr">
              <a:solidFill>
                <a:srgbClr val="7778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3" name="Oval 12"/>
            <p:cNvSpPr/>
            <p:nvPr/>
          </p:nvSpPr>
          <p:spPr>
            <a:xfrm>
              <a:off x="5578068" y="3992404"/>
              <a:ext cx="132554" cy="277948"/>
            </a:xfrm>
            <a:prstGeom prst="ellipse">
              <a:avLst/>
            </a:prstGeom>
            <a:solidFill>
              <a:srgbClr val="562E91">
                <a:lumMod val="20000"/>
                <a:lumOff val="80000"/>
              </a:srgbClr>
            </a:solidFill>
            <a:ln w="12700" cap="flat" cmpd="sng" algn="ctr">
              <a:solidFill>
                <a:srgbClr val="562E9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14" name="Group 13"/>
          <p:cNvGrpSpPr/>
          <p:nvPr/>
        </p:nvGrpSpPr>
        <p:grpSpPr>
          <a:xfrm>
            <a:off x="4627451" y="4567250"/>
            <a:ext cx="522919" cy="705665"/>
            <a:chOff x="5427437" y="3806018"/>
            <a:chExt cx="522919" cy="705665"/>
          </a:xfrm>
        </p:grpSpPr>
        <p:sp>
          <p:nvSpPr>
            <p:cNvPr id="15" name="Oval 14"/>
            <p:cNvSpPr/>
            <p:nvPr/>
          </p:nvSpPr>
          <p:spPr>
            <a:xfrm rot="20318138">
              <a:off x="5427437" y="3806018"/>
              <a:ext cx="522919" cy="705665"/>
            </a:xfrm>
            <a:prstGeom prst="ellipse">
              <a:avLst/>
            </a:prstGeom>
            <a:solidFill>
              <a:srgbClr val="77787B"/>
            </a:solidFill>
            <a:ln w="12700" cap="flat" cmpd="sng" algn="ctr">
              <a:solidFill>
                <a:srgbClr val="7778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6" name="Oval 15"/>
            <p:cNvSpPr/>
            <p:nvPr/>
          </p:nvSpPr>
          <p:spPr>
            <a:xfrm>
              <a:off x="5578068" y="3992404"/>
              <a:ext cx="132554" cy="277948"/>
            </a:xfrm>
            <a:prstGeom prst="ellipse">
              <a:avLst/>
            </a:prstGeom>
            <a:solidFill>
              <a:srgbClr val="562E91">
                <a:lumMod val="20000"/>
                <a:lumOff val="80000"/>
              </a:srgbClr>
            </a:solidFill>
            <a:ln w="12700" cap="flat" cmpd="sng" algn="ctr">
              <a:solidFill>
                <a:srgbClr val="562E9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17" name="Group 16"/>
          <p:cNvGrpSpPr/>
          <p:nvPr/>
        </p:nvGrpSpPr>
        <p:grpSpPr>
          <a:xfrm rot="6684165">
            <a:off x="4402354" y="5126255"/>
            <a:ext cx="522919" cy="705665"/>
            <a:chOff x="5427437" y="3806018"/>
            <a:chExt cx="522919" cy="705665"/>
          </a:xfrm>
        </p:grpSpPr>
        <p:sp>
          <p:nvSpPr>
            <p:cNvPr id="18" name="Oval 17"/>
            <p:cNvSpPr/>
            <p:nvPr/>
          </p:nvSpPr>
          <p:spPr>
            <a:xfrm rot="20318138">
              <a:off x="5427437" y="3806018"/>
              <a:ext cx="522919" cy="705665"/>
            </a:xfrm>
            <a:prstGeom prst="ellipse">
              <a:avLst/>
            </a:prstGeom>
            <a:solidFill>
              <a:srgbClr val="77787B"/>
            </a:solidFill>
            <a:ln w="12700" cap="flat" cmpd="sng" algn="ctr">
              <a:solidFill>
                <a:srgbClr val="7778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9" name="Oval 18"/>
            <p:cNvSpPr/>
            <p:nvPr/>
          </p:nvSpPr>
          <p:spPr>
            <a:xfrm>
              <a:off x="5578068" y="3992404"/>
              <a:ext cx="132554" cy="277948"/>
            </a:xfrm>
            <a:prstGeom prst="ellipse">
              <a:avLst/>
            </a:prstGeom>
            <a:solidFill>
              <a:srgbClr val="562E91">
                <a:lumMod val="20000"/>
                <a:lumOff val="80000"/>
              </a:srgbClr>
            </a:solidFill>
            <a:ln w="12700" cap="flat" cmpd="sng" algn="ctr">
              <a:solidFill>
                <a:srgbClr val="562E9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 name="Group 19"/>
          <p:cNvGrpSpPr/>
          <p:nvPr/>
        </p:nvGrpSpPr>
        <p:grpSpPr>
          <a:xfrm rot="12772636">
            <a:off x="5067486" y="5002047"/>
            <a:ext cx="522919" cy="705665"/>
            <a:chOff x="5427437" y="3806018"/>
            <a:chExt cx="522919" cy="705665"/>
          </a:xfrm>
        </p:grpSpPr>
        <p:sp>
          <p:nvSpPr>
            <p:cNvPr id="21" name="Oval 20"/>
            <p:cNvSpPr/>
            <p:nvPr/>
          </p:nvSpPr>
          <p:spPr>
            <a:xfrm rot="20318138">
              <a:off x="5427437" y="3806018"/>
              <a:ext cx="522919" cy="705665"/>
            </a:xfrm>
            <a:prstGeom prst="ellipse">
              <a:avLst/>
            </a:prstGeom>
            <a:solidFill>
              <a:srgbClr val="77787B"/>
            </a:solidFill>
            <a:ln w="12700" cap="flat" cmpd="sng" algn="ctr">
              <a:solidFill>
                <a:srgbClr val="7778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 name="Oval 21"/>
            <p:cNvSpPr/>
            <p:nvPr/>
          </p:nvSpPr>
          <p:spPr>
            <a:xfrm>
              <a:off x="5578068" y="3992404"/>
              <a:ext cx="132554" cy="277948"/>
            </a:xfrm>
            <a:prstGeom prst="ellipse">
              <a:avLst/>
            </a:prstGeom>
            <a:solidFill>
              <a:srgbClr val="562E91">
                <a:lumMod val="20000"/>
                <a:lumOff val="80000"/>
              </a:srgbClr>
            </a:solidFill>
            <a:ln w="12700" cap="flat" cmpd="sng" algn="ctr">
              <a:solidFill>
                <a:srgbClr val="562E9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3" name="Group 22"/>
          <p:cNvGrpSpPr/>
          <p:nvPr/>
        </p:nvGrpSpPr>
        <p:grpSpPr>
          <a:xfrm>
            <a:off x="4150288" y="3717131"/>
            <a:ext cx="976966" cy="378216"/>
            <a:chOff x="4150288" y="3717131"/>
            <a:chExt cx="976966" cy="378216"/>
          </a:xfrm>
        </p:grpSpPr>
        <p:sp>
          <p:nvSpPr>
            <p:cNvPr id="24" name="Oval 23"/>
            <p:cNvSpPr/>
            <p:nvPr/>
          </p:nvSpPr>
          <p:spPr>
            <a:xfrm>
              <a:off x="4150288" y="3729317"/>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5" name="Oval 24"/>
            <p:cNvSpPr/>
            <p:nvPr/>
          </p:nvSpPr>
          <p:spPr>
            <a:xfrm>
              <a:off x="4362679" y="3883392"/>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 name="Oval 25"/>
            <p:cNvSpPr/>
            <p:nvPr/>
          </p:nvSpPr>
          <p:spPr>
            <a:xfrm>
              <a:off x="4600205" y="3795602"/>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7" name="Oval 26"/>
            <p:cNvSpPr/>
            <p:nvPr/>
          </p:nvSpPr>
          <p:spPr>
            <a:xfrm>
              <a:off x="4800066" y="3949573"/>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8" name="Oval 27"/>
            <p:cNvSpPr/>
            <p:nvPr/>
          </p:nvSpPr>
          <p:spPr>
            <a:xfrm>
              <a:off x="4980220" y="3717131"/>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9" name="Group 28"/>
          <p:cNvGrpSpPr/>
          <p:nvPr/>
        </p:nvGrpSpPr>
        <p:grpSpPr>
          <a:xfrm>
            <a:off x="3847151" y="4095347"/>
            <a:ext cx="1506452" cy="391019"/>
            <a:chOff x="3847151" y="4095347"/>
            <a:chExt cx="1506452" cy="391019"/>
          </a:xfrm>
        </p:grpSpPr>
        <p:sp>
          <p:nvSpPr>
            <p:cNvPr id="30" name="Oval 29"/>
            <p:cNvSpPr/>
            <p:nvPr/>
          </p:nvSpPr>
          <p:spPr>
            <a:xfrm>
              <a:off x="3847151" y="4095347"/>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1" name="Oval 30"/>
            <p:cNvSpPr/>
            <p:nvPr/>
          </p:nvSpPr>
          <p:spPr>
            <a:xfrm>
              <a:off x="4496632" y="4323134"/>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2" name="Oval 31"/>
            <p:cNvSpPr/>
            <p:nvPr/>
          </p:nvSpPr>
          <p:spPr>
            <a:xfrm>
              <a:off x="4173385" y="4267705"/>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3" name="Oval 32"/>
            <p:cNvSpPr/>
            <p:nvPr/>
          </p:nvSpPr>
          <p:spPr>
            <a:xfrm>
              <a:off x="5206569" y="4139572"/>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4" name="Oval 33"/>
            <p:cNvSpPr/>
            <p:nvPr/>
          </p:nvSpPr>
          <p:spPr>
            <a:xfrm>
              <a:off x="4819879" y="4340592"/>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35" name="Group 34"/>
          <p:cNvGrpSpPr/>
          <p:nvPr/>
        </p:nvGrpSpPr>
        <p:grpSpPr>
          <a:xfrm>
            <a:off x="3680908" y="4598117"/>
            <a:ext cx="1909572" cy="294493"/>
            <a:chOff x="3680908" y="4598117"/>
            <a:chExt cx="1909572" cy="294493"/>
          </a:xfrm>
        </p:grpSpPr>
        <p:sp>
          <p:nvSpPr>
            <p:cNvPr id="36" name="Oval 35"/>
            <p:cNvSpPr/>
            <p:nvPr/>
          </p:nvSpPr>
          <p:spPr>
            <a:xfrm>
              <a:off x="4556619" y="4685692"/>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7" name="Oval 36"/>
            <p:cNvSpPr/>
            <p:nvPr/>
          </p:nvSpPr>
          <p:spPr>
            <a:xfrm>
              <a:off x="3680908" y="4598117"/>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8" name="Oval 37"/>
            <p:cNvSpPr/>
            <p:nvPr/>
          </p:nvSpPr>
          <p:spPr>
            <a:xfrm>
              <a:off x="4057588" y="4746836"/>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9" name="Oval 38"/>
            <p:cNvSpPr/>
            <p:nvPr/>
          </p:nvSpPr>
          <p:spPr>
            <a:xfrm>
              <a:off x="5064488" y="4634074"/>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40" name="Oval 39"/>
            <p:cNvSpPr/>
            <p:nvPr/>
          </p:nvSpPr>
          <p:spPr>
            <a:xfrm>
              <a:off x="5443446" y="4737834"/>
              <a:ext cx="147034" cy="145774"/>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41" name="TextBox 40"/>
          <p:cNvSpPr txBox="1"/>
          <p:nvPr/>
        </p:nvSpPr>
        <p:spPr>
          <a:xfrm>
            <a:off x="1372272" y="3501453"/>
            <a:ext cx="1744474" cy="1169551"/>
          </a:xfrm>
          <a:prstGeom prst="rect">
            <a:avLst/>
          </a:prstGeom>
          <a:noFill/>
        </p:spPr>
        <p:txBody>
          <a:bodyPr wrap="square" rtlCol="0">
            <a:spAutoFit/>
          </a:bodyPr>
          <a:lstStyle/>
          <a:p>
            <a:r>
              <a:rPr lang="en-US" sz="1400" u="sng" dirty="0" smtClean="0">
                <a:solidFill>
                  <a:srgbClr val="000000"/>
                </a:solidFill>
                <a:latin typeface="Arial" panose="020B0604020202020204" pitchFamily="34" charset="0"/>
                <a:cs typeface="Arial" panose="020B0604020202020204" pitchFamily="34" charset="0"/>
              </a:rPr>
              <a:t>Promotes</a:t>
            </a:r>
          </a:p>
          <a:p>
            <a:r>
              <a:rPr lang="en-US" sz="1400" dirty="0" smtClean="0">
                <a:solidFill>
                  <a:srgbClr val="000000"/>
                </a:solidFill>
                <a:latin typeface="Arial" panose="020B0604020202020204" pitchFamily="34" charset="0"/>
                <a:cs typeface="Arial" panose="020B0604020202020204" pitchFamily="34" charset="0"/>
              </a:rPr>
              <a:t>Cell survival</a:t>
            </a:r>
          </a:p>
          <a:p>
            <a:r>
              <a:rPr lang="en-US" sz="1400" dirty="0" smtClean="0">
                <a:solidFill>
                  <a:srgbClr val="000000"/>
                </a:solidFill>
                <a:latin typeface="Arial" panose="020B0604020202020204" pitchFamily="34" charset="0"/>
                <a:cs typeface="Arial" panose="020B0604020202020204" pitchFamily="34" charset="0"/>
              </a:rPr>
              <a:t>Proliferation</a:t>
            </a:r>
          </a:p>
          <a:p>
            <a:r>
              <a:rPr lang="en-US" sz="1400" dirty="0" smtClean="0">
                <a:solidFill>
                  <a:srgbClr val="000000"/>
                </a:solidFill>
                <a:latin typeface="Arial" panose="020B0604020202020204" pitchFamily="34" charset="0"/>
                <a:cs typeface="Arial" panose="020B0604020202020204" pitchFamily="34" charset="0"/>
              </a:rPr>
              <a:t>Repair/replacement of blood vessels</a:t>
            </a:r>
            <a:endParaRPr lang="en-US" sz="1400"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6380499" y="3618293"/>
            <a:ext cx="1452274" cy="954107"/>
          </a:xfrm>
          <a:prstGeom prst="rect">
            <a:avLst/>
          </a:prstGeom>
          <a:noFill/>
        </p:spPr>
        <p:txBody>
          <a:bodyPr wrap="square" rtlCol="0">
            <a:spAutoFit/>
          </a:bodyPr>
          <a:lstStyle/>
          <a:p>
            <a:r>
              <a:rPr lang="en-US" sz="1400" u="sng" dirty="0" smtClean="0">
                <a:solidFill>
                  <a:srgbClr val="000000"/>
                </a:solidFill>
                <a:latin typeface="Arial" panose="020B0604020202020204" pitchFamily="34" charset="0"/>
                <a:cs typeface="Arial" panose="020B0604020202020204" pitchFamily="34" charset="0"/>
              </a:rPr>
              <a:t>Reduces</a:t>
            </a:r>
          </a:p>
          <a:p>
            <a:r>
              <a:rPr lang="en-US" sz="1400" dirty="0" smtClean="0">
                <a:solidFill>
                  <a:srgbClr val="000000"/>
                </a:solidFill>
                <a:latin typeface="Arial" panose="020B0604020202020204" pitchFamily="34" charset="0"/>
                <a:cs typeface="Arial" panose="020B0604020202020204" pitchFamily="34" charset="0"/>
              </a:rPr>
              <a:t>Cell death</a:t>
            </a:r>
          </a:p>
          <a:p>
            <a:r>
              <a:rPr lang="en-US" sz="1400" dirty="0" smtClean="0">
                <a:solidFill>
                  <a:srgbClr val="000000"/>
                </a:solidFill>
                <a:latin typeface="Arial" panose="020B0604020202020204" pitchFamily="34" charset="0"/>
                <a:cs typeface="Arial" panose="020B0604020202020204" pitchFamily="34" charset="0"/>
              </a:rPr>
              <a:t>Inflammation</a:t>
            </a:r>
          </a:p>
          <a:p>
            <a:endParaRPr lang="en-US" sz="14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89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Pre-clinical Cord Blood </a:t>
            </a:r>
            <a:r>
              <a:rPr lang="en-US" sz="2800" dirty="0" smtClean="0"/>
              <a:t>Research: HIE</a:t>
            </a:r>
            <a:endParaRPr lang="en-US" sz="2800" dirty="0"/>
          </a:p>
        </p:txBody>
      </p:sp>
      <p:sp>
        <p:nvSpPr>
          <p:cNvPr id="3" name="Content Placeholder 2"/>
          <p:cNvSpPr>
            <a:spLocks noGrp="1"/>
          </p:cNvSpPr>
          <p:nvPr>
            <p:ph idx="1"/>
          </p:nvPr>
        </p:nvSpPr>
        <p:spPr>
          <a:xfrm>
            <a:off x="628650" y="4016415"/>
            <a:ext cx="7886700" cy="2160547"/>
          </a:xfrm>
        </p:spPr>
        <p:txBody>
          <a:bodyPr>
            <a:normAutofit fontScale="92500" lnSpcReduction="10000"/>
          </a:bodyPr>
          <a:lstStyle/>
          <a:p>
            <a:r>
              <a:rPr lang="en-US" dirty="0"/>
              <a:t>Study objective: to investigate the potential of </a:t>
            </a:r>
            <a:r>
              <a:rPr lang="en-US" dirty="0" err="1"/>
              <a:t>hUCB</a:t>
            </a:r>
            <a:r>
              <a:rPr lang="en-US" dirty="0"/>
              <a:t> mononuclear cells to facilitate motor function recovery after hypoxic-ischemic (HIE) brain damage in neonatal rats</a:t>
            </a:r>
          </a:p>
          <a:p>
            <a:r>
              <a:rPr lang="en-US" dirty="0" smtClean="0"/>
              <a:t>Three groups: controls, lesion without transplant, lesion with intraperitoneal injection of </a:t>
            </a:r>
            <a:r>
              <a:rPr lang="en-US" dirty="0" err="1" smtClean="0"/>
              <a:t>hUCB</a:t>
            </a:r>
            <a:r>
              <a:rPr lang="en-US" dirty="0" smtClean="0"/>
              <a:t>.</a:t>
            </a:r>
            <a:endParaRPr lang="en-US" dirty="0"/>
          </a:p>
          <a:p>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4"/>
          <p:cNvPicPr>
            <a:picLocks noChangeAspect="1"/>
          </p:cNvPicPr>
          <p:nvPr/>
        </p:nvPicPr>
        <p:blipFill rotWithShape="1">
          <a:blip r:embed="rId3"/>
          <a:srcRect l="1449" t="44835" r="64293" b="29455"/>
          <a:stretch/>
        </p:blipFill>
        <p:spPr>
          <a:xfrm>
            <a:off x="619125" y="1338607"/>
            <a:ext cx="7878103" cy="2366371"/>
          </a:xfrm>
          <a:prstGeom prst="rect">
            <a:avLst/>
          </a:prstGeom>
          <a:ln w="28575">
            <a:noFill/>
          </a:ln>
        </p:spPr>
      </p:pic>
    </p:spTree>
    <p:extLst>
      <p:ext uri="{BB962C8B-B14F-4D97-AF65-F5344CB8AC3E}">
        <p14:creationId xmlns:p14="http://schemas.microsoft.com/office/powerpoint/2010/main" val="19764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Reduction in Symptoms</a:t>
            </a:r>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2"/>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b="45387"/>
          <a:stretch>
            <a:fillRect/>
          </a:stretch>
        </p:blipFill>
        <p:spPr bwMode="auto">
          <a:xfrm>
            <a:off x="628650" y="1825625"/>
            <a:ext cx="4107560" cy="3319269"/>
          </a:xfrm>
          <a:prstGeom prst="rect">
            <a:avLst/>
          </a:prstGeom>
          <a:noFill/>
          <a:ln w="19050" cap="sq" algn="ctr">
            <a:solidFill>
              <a:srgbClr val="EFF0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5147675" y="1827795"/>
            <a:ext cx="3346450" cy="1323439"/>
          </a:xfrm>
          <a:prstGeom prst="rect">
            <a:avLst/>
          </a:prstGeom>
          <a:noFill/>
          <a:ln w="12700" cap="sq" algn="ctr">
            <a:solidFill>
              <a:srgbClr val="EFF0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hUCB transplantation decreased spasticity as measured by footprint width and step length </a:t>
            </a:r>
          </a:p>
        </p:txBody>
      </p:sp>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6" t="58189"/>
          <a:stretch/>
        </p:blipFill>
        <p:spPr bwMode="auto">
          <a:xfrm>
            <a:off x="4836524" y="3441702"/>
            <a:ext cx="3657601" cy="2284413"/>
          </a:xfrm>
          <a:prstGeom prst="rect">
            <a:avLst/>
          </a:prstGeom>
          <a:noFill/>
          <a:ln w="19050" cap="sq" algn="ctr">
            <a:solidFill>
              <a:srgbClr val="EFF0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15021" y="5342540"/>
            <a:ext cx="1934817" cy="369332"/>
          </a:xfrm>
          <a:prstGeom prst="rect">
            <a:avLst/>
          </a:prstGeom>
          <a:noFill/>
        </p:spPr>
        <p:txBody>
          <a:bodyPr wrap="square" rtlCol="0">
            <a:spAutoFit/>
          </a:bodyPr>
          <a:lstStyle/>
          <a:p>
            <a:pPr algn="ctr"/>
            <a:r>
              <a:rPr lang="en-US" dirty="0" smtClean="0">
                <a:solidFill>
                  <a:srgbClr val="000000"/>
                </a:solidFill>
                <a:latin typeface="Arial" panose="020B0604020202020204" pitchFamily="34" charset="0"/>
                <a:cs typeface="Arial" panose="020B0604020202020204" pitchFamily="34" charset="0"/>
              </a:rPr>
              <a:t>Foot print width</a:t>
            </a:r>
            <a:endParaRPr lang="en-US"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5697915" y="5909518"/>
            <a:ext cx="1934817" cy="369332"/>
          </a:xfrm>
          <a:prstGeom prst="rect">
            <a:avLst/>
          </a:prstGeom>
          <a:noFill/>
        </p:spPr>
        <p:txBody>
          <a:bodyPr wrap="square" rtlCol="0">
            <a:spAutoFit/>
          </a:bodyPr>
          <a:lstStyle/>
          <a:p>
            <a:pPr algn="ctr"/>
            <a:r>
              <a:rPr lang="en-US" dirty="0" smtClean="0">
                <a:solidFill>
                  <a:srgbClr val="000000"/>
                </a:solidFill>
                <a:latin typeface="Arial" panose="020B0604020202020204" pitchFamily="34" charset="0"/>
                <a:cs typeface="Arial" panose="020B0604020202020204" pitchFamily="34" charset="0"/>
              </a:rPr>
              <a:t>Step length</a:t>
            </a:r>
            <a:endParaRPr lang="en-US"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908820" y="5921818"/>
            <a:ext cx="1547218" cy="646331"/>
          </a:xfrm>
          <a:prstGeom prst="rect">
            <a:avLst/>
          </a:prstGeom>
          <a:noFill/>
        </p:spPr>
        <p:txBody>
          <a:bodyPr wrap="none" rtlCol="0">
            <a:spAutoFit/>
          </a:bodyPr>
          <a:lstStyle/>
          <a:p>
            <a:pPr algn="ctr"/>
            <a:r>
              <a:rPr lang="en-US" sz="1200" dirty="0" smtClean="0">
                <a:solidFill>
                  <a:srgbClr val="000000"/>
                </a:solidFill>
                <a:latin typeface="Helvetica" pitchFamily="34" charset="0"/>
              </a:rPr>
              <a:t>n.s. = not significant</a:t>
            </a:r>
          </a:p>
          <a:p>
            <a:pPr algn="ctr"/>
            <a:r>
              <a:rPr lang="en-US" sz="1200" dirty="0" smtClean="0">
                <a:solidFill>
                  <a:srgbClr val="000000"/>
                </a:solidFill>
                <a:latin typeface="Helvetica" pitchFamily="34" charset="0"/>
              </a:rPr>
              <a:t>*** = p &lt;0.001</a:t>
            </a:r>
          </a:p>
          <a:p>
            <a:pPr algn="ctr"/>
            <a:r>
              <a:rPr lang="en-US" sz="1200" dirty="0" smtClean="0">
                <a:solidFill>
                  <a:srgbClr val="000000"/>
                </a:solidFill>
                <a:latin typeface="Helvetica" pitchFamily="34" charset="0"/>
              </a:rPr>
              <a:t>* = p&lt;0.05</a:t>
            </a:r>
            <a:endParaRPr lang="en-US" sz="1200" dirty="0">
              <a:solidFill>
                <a:srgbClr val="000000"/>
              </a:solidFill>
              <a:latin typeface="Helvetica" pitchFamily="34" charset="0"/>
            </a:endParaRPr>
          </a:p>
        </p:txBody>
      </p:sp>
    </p:spTree>
    <p:extLst>
      <p:ext uri="{BB962C8B-B14F-4D97-AF65-F5344CB8AC3E}">
        <p14:creationId xmlns:p14="http://schemas.microsoft.com/office/powerpoint/2010/main" val="29018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Cells Home to Site of Brain Lesion</a:t>
            </a:r>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3791"/>
          <a:stretch>
            <a:fillRect/>
          </a:stretch>
        </p:blipFill>
        <p:spPr bwMode="auto">
          <a:xfrm>
            <a:off x="482507" y="4260437"/>
            <a:ext cx="3943033" cy="1070452"/>
          </a:xfrm>
          <a:prstGeom prst="rect">
            <a:avLst/>
          </a:prstGeom>
          <a:noFill/>
          <a:ln w="12700" cap="sq"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b="68423"/>
          <a:stretch>
            <a:fillRect/>
          </a:stretch>
        </p:blipFill>
        <p:spPr bwMode="auto">
          <a:xfrm>
            <a:off x="482507" y="1825625"/>
            <a:ext cx="3943033" cy="2085023"/>
          </a:xfrm>
          <a:prstGeom prst="rect">
            <a:avLst/>
          </a:prstGeom>
          <a:noFill/>
          <a:ln w="12700" cap="sq"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t="31833" b="16466"/>
          <a:stretch>
            <a:fillRect/>
          </a:stretch>
        </p:blipFill>
        <p:spPr bwMode="auto">
          <a:xfrm>
            <a:off x="4642346" y="1825625"/>
            <a:ext cx="4050607" cy="3505264"/>
          </a:xfrm>
          <a:prstGeom prst="rect">
            <a:avLst/>
          </a:prstGeom>
          <a:noFill/>
          <a:ln w="12700" cap="sq"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64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Cord Blood Research in Regenerative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528512708"/>
              </p:ext>
            </p:extLst>
          </p:nvPr>
        </p:nvGraphicFramePr>
        <p:xfrm>
          <a:off x="628647" y="1523012"/>
          <a:ext cx="7868580" cy="1645920"/>
        </p:xfrm>
        <a:graphic>
          <a:graphicData uri="http://schemas.openxmlformats.org/drawingml/2006/table">
            <a:tbl>
              <a:tblPr firstRow="1" bandRow="1"/>
              <a:tblGrid>
                <a:gridCol w="3934290"/>
                <a:gridCol w="3934290"/>
              </a:tblGrid>
              <a:tr h="354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Regenerative Indications</a:t>
                      </a:r>
                      <a:endParaRPr lang="en-US" sz="24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24EA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Ischemic Injury</a:t>
                      </a:r>
                      <a:endParaRPr lang="en-US" sz="2400" dirty="0"/>
                    </a:p>
                  </a:txBody>
                  <a:tcPr>
                    <a:lnL w="762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524EAB"/>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Type</a:t>
                      </a:r>
                      <a:r>
                        <a:rPr lang="en-US" sz="2000" baseline="0" dirty="0" smtClean="0">
                          <a:solidFill>
                            <a:schemeClr val="tx1"/>
                          </a:solidFill>
                        </a:rPr>
                        <a:t> 2 Diabetes</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Stroke</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Spinal Cord Injury</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Hypoxic Ischemic Encephalopathy</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Hypoplastic Left Heart Syndrome</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 Critical Limb Ischemia</a:t>
                      </a: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89421908"/>
              </p:ext>
            </p:extLst>
          </p:nvPr>
        </p:nvGraphicFramePr>
        <p:xfrm>
          <a:off x="628649" y="3353338"/>
          <a:ext cx="7868578" cy="2682240"/>
        </p:xfrm>
        <a:graphic>
          <a:graphicData uri="http://schemas.openxmlformats.org/drawingml/2006/table">
            <a:tbl>
              <a:tblPr firstRow="1" bandRow="1"/>
              <a:tblGrid>
                <a:gridCol w="3934289"/>
                <a:gridCol w="3934289"/>
              </a:tblGrid>
              <a:tr h="354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Neurological/Brain Injury</a:t>
                      </a:r>
                      <a:endParaRPr lang="en-US" sz="2400" dirty="0"/>
                    </a:p>
                  </a:txBody>
                  <a:tcPr>
                    <a:lnL w="12700" cmpd="sng">
                      <a:solidFill>
                        <a:srgbClr val="FFFFFF"/>
                      </a:solidFill>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24EA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Autoimmune</a:t>
                      </a:r>
                      <a:r>
                        <a:rPr lang="en-US" sz="2400" baseline="0" dirty="0" smtClean="0"/>
                        <a:t> Disorders</a:t>
                      </a:r>
                      <a:endParaRPr lang="en-US" sz="24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24EAB"/>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Cerebral Palsy</a:t>
                      </a:r>
                      <a:endParaRPr lang="en-US" sz="20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Type 1 Diabetes</a:t>
                      </a:r>
                      <a:endParaRPr lang="en-US" sz="20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Autism</a:t>
                      </a:r>
                      <a:endParaRPr lang="en-US" sz="20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Sensorineural</a:t>
                      </a:r>
                      <a:r>
                        <a:rPr lang="en-US" sz="2000" baseline="0" dirty="0" smtClean="0">
                          <a:solidFill>
                            <a:schemeClr val="tx1"/>
                          </a:solidFill>
                        </a:rPr>
                        <a:t> Hearing Loss</a:t>
                      </a:r>
                      <a:endParaRPr lang="en-US" sz="20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 Hydrocephalus</a:t>
                      </a:r>
                      <a:endParaRPr lang="en-US" sz="20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dirty="0" smtClean="0">
                          <a:solidFill>
                            <a:schemeClr val="tx1"/>
                          </a:solidFill>
                        </a:rPr>
                        <a:t>-</a:t>
                      </a:r>
                      <a:r>
                        <a:rPr lang="en-US" sz="2000" baseline="0" dirty="0" smtClean="0">
                          <a:solidFill>
                            <a:schemeClr val="tx1"/>
                          </a:solidFill>
                        </a:rPr>
                        <a:t> Developmental Delay</a:t>
                      </a:r>
                      <a:endParaRPr lang="en-US" sz="20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r>
            </a:tbl>
          </a:graphicData>
        </a:graphic>
      </p:graphicFrame>
    </p:spTree>
    <p:extLst>
      <p:ext uri="{BB962C8B-B14F-4D97-AF65-F5344CB8AC3E}">
        <p14:creationId xmlns:p14="http://schemas.microsoft.com/office/powerpoint/2010/main" val="220242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Disclosures</a:t>
            </a:r>
            <a:endParaRPr lang="en-US" sz="3200" dirty="0"/>
          </a:p>
        </p:txBody>
      </p:sp>
      <p:sp>
        <p:nvSpPr>
          <p:cNvPr id="3" name="Content Placeholder 2"/>
          <p:cNvSpPr>
            <a:spLocks noGrp="1"/>
          </p:cNvSpPr>
          <p:nvPr>
            <p:ph idx="1"/>
          </p:nvPr>
        </p:nvSpPr>
        <p:spPr/>
        <p:txBody>
          <a:bodyPr/>
          <a:lstStyle/>
          <a:p>
            <a:r>
              <a:rPr lang="en-US" dirty="0" smtClean="0"/>
              <a:t>Michelle McDougle is a full-time employee of CBR, a California Cryobank Company.</a:t>
            </a:r>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5906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MSC Research in Regenerative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33110155"/>
              </p:ext>
            </p:extLst>
          </p:nvPr>
        </p:nvGraphicFramePr>
        <p:xfrm>
          <a:off x="628651" y="1447505"/>
          <a:ext cx="7868577" cy="2286000"/>
        </p:xfrm>
        <a:graphic>
          <a:graphicData uri="http://schemas.openxmlformats.org/drawingml/2006/table">
            <a:tbl>
              <a:tblPr firstRow="1" bandRow="1"/>
              <a:tblGrid>
                <a:gridCol w="2622859"/>
                <a:gridCol w="2622859"/>
                <a:gridCol w="2622859"/>
              </a:tblGrid>
              <a:tr h="354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Skeletal</a:t>
                      </a:r>
                      <a:r>
                        <a:rPr lang="en-US" baseline="0" dirty="0" smtClean="0"/>
                        <a:t> Disease/Injury</a:t>
                      </a:r>
                      <a:endParaRPr lang="en-US" dirty="0"/>
                    </a:p>
                  </a:txBody>
                  <a:tcPr>
                    <a:lnL w="12700" cmpd="sng">
                      <a:solidFill>
                        <a:srgbClr val="FFFFFF"/>
                      </a:solidFill>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Regenerative Indications</a:t>
                      </a:r>
                      <a:endParaRPr lang="en-US"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Ischemic Injury</a:t>
                      </a:r>
                      <a:endParaRPr lang="en-US" dirty="0"/>
                    </a:p>
                  </a:txBody>
                  <a:tcPr>
                    <a:lnL w="762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Bone Fractures</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Heart disease and failure</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Myocardial Infarction</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Cartilage Injury</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Type 2 Diabetes</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a:buFontTx/>
                        <a:buNone/>
                      </a:pPr>
                      <a:r>
                        <a:rPr lang="en-US" sz="1600" dirty="0" smtClean="0">
                          <a:solidFill>
                            <a:schemeClr val="tx1"/>
                          </a:solidFill>
                        </a:rPr>
                        <a:t>- Stroke</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a:buFontTx/>
                        <a:buNone/>
                      </a:pPr>
                      <a:r>
                        <a:rPr lang="en-US" sz="1600" dirty="0" smtClean="0">
                          <a:solidFill>
                            <a:schemeClr val="tx1"/>
                          </a:solidFill>
                        </a:rPr>
                        <a:t>- Osteoarthritis</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Cirrhosis of the Liver</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Coronary Artery</a:t>
                      </a:r>
                      <a:r>
                        <a:rPr lang="en-US" sz="1600" baseline="0" dirty="0" smtClean="0">
                          <a:solidFill>
                            <a:schemeClr val="tx1"/>
                          </a:solidFill>
                        </a:rPr>
                        <a:t> Disease</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Osteogenesis Imperfecta</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Spinal Cord Injury</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Critical Limb</a:t>
                      </a:r>
                      <a:r>
                        <a:rPr lang="en-US" sz="1600" baseline="0" dirty="0" smtClean="0">
                          <a:solidFill>
                            <a:schemeClr val="tx1"/>
                          </a:solidFill>
                        </a:rPr>
                        <a:t> Ischemia</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a:buFontTx/>
                        <a:buNone/>
                      </a:pPr>
                      <a:r>
                        <a:rPr lang="en-US" sz="1600" dirty="0" smtClean="0">
                          <a:solidFill>
                            <a:schemeClr val="tx1"/>
                          </a:solidFill>
                        </a:rPr>
                        <a:t>- </a:t>
                      </a:r>
                      <a:r>
                        <a:rPr lang="en-US" sz="1600" dirty="0" err="1" smtClean="0">
                          <a:solidFill>
                            <a:schemeClr val="tx1"/>
                          </a:solidFill>
                        </a:rPr>
                        <a:t>Osteodysplasia</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a:buFontTx/>
                        <a:buNone/>
                      </a:pPr>
                      <a:r>
                        <a:rPr lang="en-US" sz="1600" dirty="0" smtClean="0">
                          <a:solidFill>
                            <a:schemeClr val="tx1"/>
                          </a:solidFill>
                        </a:rPr>
                        <a:t>- Bronchopulmonary</a:t>
                      </a:r>
                      <a:r>
                        <a:rPr lang="en-US" sz="1600" baseline="0" dirty="0" smtClean="0">
                          <a:solidFill>
                            <a:schemeClr val="tx1"/>
                          </a:solidFill>
                        </a:rPr>
                        <a:t> Disease</a:t>
                      </a:r>
                    </a:p>
                    <a:p>
                      <a:pPr marL="0" indent="0" algn="l">
                        <a:buFontTx/>
                        <a:buNone/>
                      </a:pPr>
                      <a:r>
                        <a:rPr lang="en-US" sz="1600" baseline="0" dirty="0" smtClean="0">
                          <a:solidFill>
                            <a:schemeClr val="tx1"/>
                          </a:solidFill>
                        </a:rPr>
                        <a:t>- Cleft lip/palate</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35306068"/>
              </p:ext>
            </p:extLst>
          </p:nvPr>
        </p:nvGraphicFramePr>
        <p:xfrm>
          <a:off x="628651" y="3961915"/>
          <a:ext cx="7868577" cy="2042160"/>
        </p:xfrm>
        <a:graphic>
          <a:graphicData uri="http://schemas.openxmlformats.org/drawingml/2006/table">
            <a:tbl>
              <a:tblPr firstRow="1" bandRow="1"/>
              <a:tblGrid>
                <a:gridCol w="2622859"/>
                <a:gridCol w="2622859"/>
                <a:gridCol w="2622859"/>
              </a:tblGrid>
              <a:tr h="354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Autoimmune Disorders</a:t>
                      </a:r>
                      <a:endParaRPr lang="en-US" sz="1800" dirty="0"/>
                    </a:p>
                  </a:txBody>
                  <a:tcPr>
                    <a:lnL w="12700" cmpd="sng">
                      <a:solidFill>
                        <a:srgbClr val="FFFFFF"/>
                      </a:solidFill>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Inflammatory Conditions</a:t>
                      </a:r>
                      <a:endParaRPr lang="en-US" sz="18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t>Recovery from Transplant</a:t>
                      </a:r>
                      <a:endParaRPr lang="en-US" sz="1800" dirty="0"/>
                    </a:p>
                  </a:txBody>
                  <a:tcPr>
                    <a:lnL w="762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5F939F"/>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Type</a:t>
                      </a:r>
                      <a:r>
                        <a:rPr lang="en-US" sz="1600" baseline="0" dirty="0" smtClean="0">
                          <a:solidFill>
                            <a:schemeClr val="tx1"/>
                          </a:solidFill>
                        </a:rPr>
                        <a:t> I Diabetes</a:t>
                      </a:r>
                      <a:endParaRPr lang="en-US" sz="1600" dirty="0">
                        <a:solidFill>
                          <a:schemeClr val="tx1"/>
                        </a:solidFill>
                      </a:endParaRPr>
                    </a:p>
                  </a:txBody>
                  <a:tcPr>
                    <a:lnL w="12700" cmpd="sng">
                      <a:noFill/>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 Chronic Obstructive</a:t>
                      </a:r>
                      <a:endParaRPr lang="en-US" sz="16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HSC Engraftment</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 Multiple Sclerosis</a:t>
                      </a:r>
                      <a:endParaRPr lang="en-US" sz="1600" dirty="0"/>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Pulmonary Disease (COPD)</a:t>
                      </a:r>
                      <a:endParaRPr lang="en-US" sz="16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Prevention/Treatment</a:t>
                      </a:r>
                      <a:r>
                        <a:rPr lang="en-US" sz="1600" baseline="0" dirty="0" smtClean="0">
                          <a:solidFill>
                            <a:schemeClr val="tx1"/>
                          </a:solidFill>
                        </a:rPr>
                        <a:t> of</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dirty="0" smtClean="0"/>
                        <a:t>- Systemic Lupus</a:t>
                      </a:r>
                      <a:endParaRPr lang="en-US" sz="1600" dirty="0"/>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 Crohn’s Disease</a:t>
                      </a:r>
                      <a:endParaRPr lang="en-US" sz="16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Graft vs Host Disease</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Erythematosus</a:t>
                      </a:r>
                      <a:endParaRPr lang="en-US" sz="1600" dirty="0"/>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 Prevention/Treatment</a:t>
                      </a:r>
                      <a:r>
                        <a:rPr lang="en-US" sz="1600" baseline="0" dirty="0" smtClean="0">
                          <a:solidFill>
                            <a:schemeClr val="tx1"/>
                          </a:solidFill>
                        </a:rPr>
                        <a:t> of </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3245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 Degenerative Disc Disease</a:t>
                      </a:r>
                      <a:endParaRPr lang="en-US" sz="1600" dirty="0"/>
                    </a:p>
                  </a:txBody>
                  <a:tcPr>
                    <a:lnL w="12700" cmpd="sng">
                      <a:noFill/>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p>
                  </a:txBody>
                  <a:tcP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smtClean="0">
                          <a:solidFill>
                            <a:schemeClr val="tx1"/>
                          </a:solidFill>
                        </a:rPr>
                        <a:t>Donor</a:t>
                      </a:r>
                      <a:r>
                        <a:rPr lang="en-US" sz="1600" baseline="0" dirty="0" smtClean="0">
                          <a:solidFill>
                            <a:schemeClr val="tx1"/>
                          </a:solidFill>
                        </a:rPr>
                        <a:t> Organ Rejection</a:t>
                      </a:r>
                      <a:endParaRPr lang="en-US" sz="1600" dirty="0">
                        <a:solidFill>
                          <a:schemeClr val="tx1"/>
                        </a:solidFill>
                      </a:endParaRPr>
                    </a:p>
                  </a:txBody>
                  <a:tcPr>
                    <a:lnL w="76200"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bl>
          </a:graphicData>
        </a:graphic>
      </p:graphicFrame>
    </p:spTree>
    <p:extLst>
      <p:ext uri="{BB962C8B-B14F-4D97-AF65-F5344CB8AC3E}">
        <p14:creationId xmlns:p14="http://schemas.microsoft.com/office/powerpoint/2010/main" val="392684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Recent Publications</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259789714"/>
              </p:ext>
            </p:extLst>
          </p:nvPr>
        </p:nvGraphicFramePr>
        <p:xfrm>
          <a:off x="637710" y="1386452"/>
          <a:ext cx="7868580" cy="5281978"/>
        </p:xfrm>
        <a:graphic>
          <a:graphicData uri="http://schemas.openxmlformats.org/drawingml/2006/table">
            <a:tbl>
              <a:tblPr firstRow="1" bandRow="1"/>
              <a:tblGrid>
                <a:gridCol w="2374045"/>
                <a:gridCol w="5494535"/>
              </a:tblGrid>
              <a:tr h="588855">
                <a:tc rowSpan="4">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600" b="1" dirty="0" smtClean="0">
                          <a:solidFill>
                            <a:schemeClr val="tx1"/>
                          </a:solidFill>
                        </a:rPr>
                        <a:t>Autism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62E91">
                        <a:tint val="20000"/>
                      </a:srgb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400" b="0" dirty="0" smtClean="0"/>
                        <a:t>Duke: Phase</a:t>
                      </a:r>
                      <a:r>
                        <a:rPr lang="en-US" sz="1400" b="0" baseline="0" dirty="0" smtClean="0"/>
                        <a:t> I open label trial</a:t>
                      </a:r>
                    </a:p>
                    <a:p>
                      <a:pPr marL="285750" indent="-285750">
                        <a:buFont typeface="Arial" panose="020B0604020202020204" pitchFamily="34" charset="0"/>
                        <a:buChar char="•"/>
                      </a:pPr>
                      <a:r>
                        <a:rPr lang="en-US" sz="1400" b="0" baseline="0" dirty="0" smtClean="0"/>
                        <a:t>25 children age 2-6 years; single autologous CB infusion</a:t>
                      </a:r>
                      <a:endParaRPr lang="en-US" sz="14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r h="588855">
                <a:tc vMerge="1">
                  <a:txBody>
                    <a:bodyPr/>
                    <a:lstStyle/>
                    <a:p>
                      <a:endParaRPr lang="en-US" sz="1600" b="1">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Duke: EEG</a:t>
                      </a:r>
                      <a:r>
                        <a:rPr lang="en-US" sz="1400" baseline="0" dirty="0" smtClean="0"/>
                        <a:t> data from Phase I trial</a:t>
                      </a:r>
                    </a:p>
                    <a:p>
                      <a:pPr marL="285750" indent="-285750">
                        <a:buFont typeface="Arial" panose="020B0604020202020204" pitchFamily="34" charset="0"/>
                        <a:buChar char="•"/>
                      </a:pPr>
                      <a:r>
                        <a:rPr lang="en-US" sz="1400" baseline="0" dirty="0" smtClean="0"/>
                        <a:t>Results from EEGs performed on previous cohort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r h="588855">
                <a:tc vMerge="1">
                  <a:txBody>
                    <a:bodyPr/>
                    <a:lstStyle/>
                    <a:p>
                      <a:endParaRPr lang="en-US"/>
                    </a:p>
                  </a:txBody>
                  <a:tcPr/>
                </a:tc>
                <a:tc>
                  <a:txBody>
                    <a:bodyPr/>
                    <a:lstStyle/>
                    <a:p>
                      <a:pPr marL="0" indent="0">
                        <a:buFont typeface="Arial" panose="020B0604020202020204" pitchFamily="34" charset="0"/>
                        <a:buNone/>
                      </a:pPr>
                      <a:r>
                        <a:rPr lang="en-US" sz="1400" dirty="0" smtClean="0"/>
                        <a:t>Duke: MRI</a:t>
                      </a:r>
                      <a:r>
                        <a:rPr lang="en-US" sz="1400" baseline="0" dirty="0" smtClean="0"/>
                        <a:t> data from Phase I trial</a:t>
                      </a:r>
                    </a:p>
                    <a:p>
                      <a:pPr marL="285750" indent="-285750">
                        <a:buFont typeface="Arial" panose="020B0604020202020204" pitchFamily="34" charset="0"/>
                        <a:buChar char="•"/>
                      </a:pPr>
                      <a:r>
                        <a:rPr lang="en-US" sz="1400" baseline="0" dirty="0" smtClean="0"/>
                        <a:t>Results from MRIs performed on previous cohort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r h="588855">
                <a:tc vMerge="1">
                  <a:txBody>
                    <a:bodyPr/>
                    <a:lstStyle/>
                    <a:p>
                      <a:endParaRPr lang="en-US" sz="16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Sutter Health:</a:t>
                      </a:r>
                      <a:r>
                        <a:rPr lang="en-US" sz="1400" baseline="0" dirty="0" smtClean="0"/>
                        <a:t> Phase II placebo-controlled trial</a:t>
                      </a:r>
                    </a:p>
                    <a:p>
                      <a:pPr marL="285750" indent="-285750">
                        <a:buFont typeface="Arial" panose="020B0604020202020204" pitchFamily="34" charset="0"/>
                        <a:buChar char="•"/>
                      </a:pPr>
                      <a:r>
                        <a:rPr lang="en-US" sz="1400" baseline="0" dirty="0" smtClean="0"/>
                        <a:t>29 children age2-6 years; single autologous CB infusion</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r h="5888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solidFill>
                            <a:schemeClr val="tx1"/>
                          </a:solidFill>
                        </a:rPr>
                        <a:t>Cerebral Palsy</a:t>
                      </a:r>
                      <a:endParaRPr lang="en-US" sz="16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Duke: Phase II placebo-controlled</a:t>
                      </a:r>
                      <a:r>
                        <a:rPr lang="en-US" sz="1400" baseline="0" dirty="0" smtClean="0"/>
                        <a:t> trial</a:t>
                      </a:r>
                    </a:p>
                    <a:p>
                      <a:pPr marL="285750" indent="-285750">
                        <a:buFont typeface="Arial" panose="020B0604020202020204" pitchFamily="34" charset="0"/>
                        <a:buChar char="•"/>
                      </a:pPr>
                      <a:r>
                        <a:rPr lang="en-US" sz="1400" baseline="0" dirty="0" smtClean="0"/>
                        <a:t>63 children age 1-6 years; single autologous CB infusion</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B5DD"/>
                    </a:solidFill>
                  </a:tcPr>
                </a:tc>
              </a:tr>
              <a:tr h="5888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solidFill>
                            <a:schemeClr val="tx1"/>
                          </a:solidFill>
                        </a:rPr>
                        <a:t>Acquired</a:t>
                      </a:r>
                      <a:r>
                        <a:rPr lang="en-US" sz="1600" b="1" baseline="0" dirty="0" smtClean="0">
                          <a:solidFill>
                            <a:schemeClr val="tx1"/>
                          </a:solidFill>
                        </a:rPr>
                        <a:t> Hearing Loss</a:t>
                      </a:r>
                      <a:endParaRPr lang="en-US" sz="16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FL Hospital</a:t>
                      </a:r>
                      <a:r>
                        <a:rPr lang="en-US" sz="1400" baseline="0" dirty="0" smtClean="0"/>
                        <a:t> for Children: Phase I open label trial</a:t>
                      </a:r>
                    </a:p>
                    <a:p>
                      <a:pPr marL="285750" indent="-285750">
                        <a:buFont typeface="Arial" panose="020B0604020202020204" pitchFamily="34" charset="0"/>
                        <a:buChar char="•"/>
                      </a:pPr>
                      <a:r>
                        <a:rPr lang="en-US" sz="1400" baseline="0" dirty="0" smtClean="0"/>
                        <a:t>10 children 6mos to 6yrs; single autologous CB infusion</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r h="7615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solidFill>
                            <a:schemeClr val="tx1"/>
                          </a:solidFill>
                        </a:rPr>
                        <a:t>Cord Tissue Health</a:t>
                      </a:r>
                      <a:endParaRPr lang="en-US" sz="16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B5D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CBR: Analysis</a:t>
                      </a:r>
                      <a:r>
                        <a:rPr lang="en-US" sz="1400" baseline="0" dirty="0" smtClean="0"/>
                        <a:t> of composite umbilical cord tissue health</a:t>
                      </a:r>
                    </a:p>
                    <a:p>
                      <a:pPr marL="285750" indent="-285750">
                        <a:buFont typeface="Arial" panose="020B0604020202020204" pitchFamily="34" charset="0"/>
                        <a:buChar char="•"/>
                      </a:pPr>
                      <a:r>
                        <a:rPr lang="en-US" sz="1400" baseline="0" dirty="0" smtClean="0"/>
                        <a:t>Explant and metabolic activity used to measure post-thaw viability of cord tissue</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B5DD"/>
                    </a:solidFill>
                  </a:tcPr>
                </a:tc>
              </a:tr>
              <a:tr h="9872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solidFill>
                            <a:schemeClr val="tx1"/>
                          </a:solidFill>
                        </a:rPr>
                        <a:t>Family Health Registry</a:t>
                      </a:r>
                      <a:endParaRPr lang="en-US" sz="16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t>CBR: Data</a:t>
                      </a:r>
                      <a:r>
                        <a:rPr lang="en-US" sz="1400" baseline="0" dirty="0" smtClean="0"/>
                        <a:t> from Family Health Registry</a:t>
                      </a:r>
                    </a:p>
                    <a:p>
                      <a:pPr marL="285750" indent="-285750">
                        <a:buFont typeface="Arial" panose="020B0604020202020204" pitchFamily="34" charset="0"/>
                        <a:buChar char="•"/>
                      </a:pPr>
                      <a:r>
                        <a:rPr lang="en-US" sz="1400" baseline="0" dirty="0" smtClean="0"/>
                        <a:t>94,803 CBR families responded to survey; 16% indicated presence of condition potentially amenable to cellular therapy</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r>
            </a:tbl>
          </a:graphicData>
        </a:graphic>
      </p:graphicFrame>
    </p:spTree>
    <p:extLst>
      <p:ext uri="{BB962C8B-B14F-4D97-AF65-F5344CB8AC3E}">
        <p14:creationId xmlns:p14="http://schemas.microsoft.com/office/powerpoint/2010/main" val="287542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are the Options?</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579503900"/>
              </p:ext>
            </p:extLst>
          </p:nvPr>
        </p:nvGraphicFramePr>
        <p:xfrm>
          <a:off x="441814" y="1825625"/>
          <a:ext cx="8260372" cy="4229992"/>
        </p:xfrm>
        <a:graphic>
          <a:graphicData uri="http://schemas.openxmlformats.org/drawingml/2006/table">
            <a:tbl>
              <a:tblPr firstRow="1" bandRow="1"/>
              <a:tblGrid>
                <a:gridCol w="2065093"/>
                <a:gridCol w="2065093"/>
                <a:gridCol w="2065093"/>
                <a:gridCol w="2065093"/>
              </a:tblGrid>
              <a:tr h="3893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Discard</a:t>
                      </a:r>
                      <a:endParaRPr lang="en-US" dirty="0"/>
                    </a:p>
                  </a:txBody>
                  <a:tcP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F818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Public Donation</a:t>
                      </a:r>
                      <a:endParaRPr lang="en-US" dirty="0"/>
                    </a:p>
                  </a:txBody>
                  <a:tcP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D84C6">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Family Bank</a:t>
                      </a:r>
                      <a:endParaRPr lang="en-US" dirty="0"/>
                    </a:p>
                  </a:txBody>
                  <a:tcP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97AF">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Medical</a:t>
                      </a:r>
                      <a:r>
                        <a:rPr lang="en-US" baseline="0" dirty="0" smtClean="0"/>
                        <a:t> Need</a:t>
                      </a:r>
                      <a:endParaRPr lang="en-US" dirty="0"/>
                    </a:p>
                  </a:txBody>
                  <a:tcP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24EAB"/>
                    </a:solidFill>
                  </a:tcPr>
                </a:tc>
              </a:tr>
              <a:tr h="384059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estimated 95% of cord blood in the US is discarded as medical waste</a:t>
                      </a:r>
                    </a:p>
                    <a:p>
                      <a:pPr marL="285750" indent="-285750">
                        <a:buFont typeface="Arial" panose="020B0604020202020204" pitchFamily="34" charset="0"/>
                        <a:buChar char="•"/>
                      </a:pPr>
                      <a:endParaRPr lang="en-US" dirty="0"/>
                    </a:p>
                  </a:txBody>
                  <a:tcPr>
                    <a:lnL w="12700" cmpd="sng">
                      <a:solidFill>
                        <a:sysClr val="window" lastClr="FFFFFF"/>
                      </a:solidFill>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F8183">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Families donate their cord blood for a patient in need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 cost to donate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Option</a:t>
                      </a:r>
                      <a:r>
                        <a:rPr lang="en-US" baseline="0" dirty="0" smtClean="0"/>
                        <a:t> must be available at the delivering hospital</a:t>
                      </a:r>
                      <a:endParaRPr lang="en-US" dirty="0"/>
                    </a:p>
                  </a:txBody>
                  <a:tcP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84C6">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Families save cord blood/tissue</a:t>
                      </a:r>
                      <a:r>
                        <a:rPr lang="en-US" baseline="0" dirty="0" smtClean="0"/>
                        <a:t> for their own potential future use</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r>
                        <a:rPr lang="en-US" baseline="0" dirty="0" smtClean="0"/>
                        <a:t>Initial cost for sample processing and yearly storage fee</a:t>
                      </a:r>
                      <a:endParaRPr lang="en-US" dirty="0" smtClean="0"/>
                    </a:p>
                    <a:p>
                      <a:pPr marL="285750" indent="-285750">
                        <a:buFont typeface="Arial" panose="020B0604020202020204" pitchFamily="34" charset="0"/>
                        <a:buChar char="•"/>
                      </a:pPr>
                      <a:endParaRPr lang="en-US" dirty="0"/>
                    </a:p>
                  </a:txBody>
                  <a:tcP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97AF">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Families save cord blood/tissue</a:t>
                      </a:r>
                      <a:r>
                        <a:rPr lang="en-US" baseline="0" dirty="0" smtClean="0"/>
                        <a:t> at reduced or no cost on behalf of a family member who has a disease that may be treated with a stem cell transplant</a:t>
                      </a:r>
                      <a:endParaRPr lang="en-US" dirty="0" smtClean="0"/>
                    </a:p>
                    <a:p>
                      <a:pPr marL="0" indent="0">
                        <a:buFont typeface="Arial" panose="020B0604020202020204" pitchFamily="34" charset="0"/>
                        <a:buNone/>
                      </a:pPr>
                      <a:endParaRPr lang="en-US" dirty="0"/>
                    </a:p>
                  </a:txBody>
                  <a:tcPr>
                    <a:lnL w="762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7B5DD"/>
                    </a:solidFill>
                  </a:tcPr>
                </a:tc>
              </a:tr>
            </a:tbl>
          </a:graphicData>
        </a:graphic>
      </p:graphicFrame>
    </p:spTree>
    <p:extLst>
      <p:ext uri="{BB962C8B-B14F-4D97-AF65-F5344CB8AC3E}">
        <p14:creationId xmlns:p14="http://schemas.microsoft.com/office/powerpoint/2010/main" val="396813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54"/>
            <a:ext cx="7886700" cy="1325563"/>
          </a:xfrm>
        </p:spPr>
        <p:txBody>
          <a:bodyPr>
            <a:normAutofit/>
          </a:bodyPr>
          <a:lstStyle/>
          <a:p>
            <a:r>
              <a:rPr lang="en-US" sz="3200" dirty="0" smtClean="0"/>
              <a:t>Availability of Public Donation</a:t>
            </a:r>
            <a:endParaRPr lang="en-US" sz="3200" dirty="0"/>
          </a:p>
        </p:txBody>
      </p:sp>
      <p:sp>
        <p:nvSpPr>
          <p:cNvPr id="3" name="Content Placeholder 2"/>
          <p:cNvSpPr>
            <a:spLocks noGrp="1"/>
          </p:cNvSpPr>
          <p:nvPr>
            <p:ph idx="1"/>
          </p:nvPr>
        </p:nvSpPr>
        <p:spPr>
          <a:xfrm>
            <a:off x="628650" y="1555604"/>
            <a:ext cx="7886700" cy="1102770"/>
          </a:xfrm>
        </p:spPr>
        <p:txBody>
          <a:bodyPr>
            <a:normAutofit/>
          </a:bodyPr>
          <a:lstStyle/>
          <a:p>
            <a:pPr marL="0" indent="0">
              <a:buNone/>
            </a:pPr>
            <a:r>
              <a:rPr lang="en-US" sz="2400" dirty="0" smtClean="0"/>
              <a:t>Currently, 13 </a:t>
            </a:r>
            <a:r>
              <a:rPr lang="en-US" sz="2400" dirty="0"/>
              <a:t>Texas hospitals collect cord blood for donation to public bank for listing on the Be The Match Registry - which are made available to any patient in need of a </a:t>
            </a:r>
            <a:r>
              <a:rPr lang="en-US" sz="2400" dirty="0" smtClean="0"/>
              <a:t>transplant</a:t>
            </a:r>
          </a:p>
          <a:p>
            <a:pPr marL="0" indent="0">
              <a:buNone/>
            </a:pPr>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523423204"/>
              </p:ext>
            </p:extLst>
          </p:nvPr>
        </p:nvGraphicFramePr>
        <p:xfrm>
          <a:off x="306658" y="2881167"/>
          <a:ext cx="8530683" cy="3300760"/>
        </p:xfrm>
        <a:graphic>
          <a:graphicData uri="http://schemas.openxmlformats.org/drawingml/2006/table">
            <a:tbl>
              <a:tblPr firstRow="1" bandRow="1">
                <a:tableStyleId>{5C22544A-7EE6-4342-B048-85BDC9FD1C3A}</a:tableStyleId>
              </a:tblPr>
              <a:tblGrid>
                <a:gridCol w="4226313"/>
                <a:gridCol w="4304370"/>
              </a:tblGrid>
              <a:tr h="311802">
                <a:tc>
                  <a:txBody>
                    <a:bodyPr/>
                    <a:lstStyle/>
                    <a:p>
                      <a:pPr algn="ctr"/>
                      <a:r>
                        <a:rPr lang="en-US" dirty="0" smtClean="0"/>
                        <a:t>MD</a:t>
                      </a:r>
                      <a:r>
                        <a:rPr lang="en-US" baseline="0" dirty="0" smtClean="0"/>
                        <a:t> Anderson Cord Blood Bank</a:t>
                      </a:r>
                      <a:endParaRPr lang="en-US" dirty="0"/>
                    </a:p>
                  </a:txBody>
                  <a:tcPr anchor="ctr">
                    <a:lnR w="38100" cap="flat" cmpd="sng" algn="ctr">
                      <a:solidFill>
                        <a:schemeClr val="bg1"/>
                      </a:solidFill>
                      <a:prstDash val="solid"/>
                      <a:round/>
                      <a:headEnd type="none" w="med" len="med"/>
                      <a:tailEnd type="none" w="med" len="med"/>
                    </a:lnR>
                    <a:lnB w="38100" cmpd="sng">
                      <a:noFill/>
                    </a:lnB>
                    <a:solidFill>
                      <a:srgbClr val="524EAB"/>
                    </a:solidFill>
                  </a:tcPr>
                </a:tc>
                <a:tc>
                  <a:txBody>
                    <a:bodyPr/>
                    <a:lstStyle/>
                    <a:p>
                      <a:pPr algn="ctr"/>
                      <a:r>
                        <a:rPr lang="en-US" dirty="0" err="1" smtClean="0"/>
                        <a:t>GenCure</a:t>
                      </a:r>
                      <a:r>
                        <a:rPr lang="en-US" dirty="0" smtClean="0"/>
                        <a:t>: Texas Cord Blood Bank</a:t>
                      </a:r>
                      <a:endParaRPr lang="en-US" dirty="0"/>
                    </a:p>
                  </a:txBody>
                  <a:tcPr anchor="ctr">
                    <a:lnL w="38100" cap="flat" cmpd="sng" algn="ctr">
                      <a:solidFill>
                        <a:schemeClr val="bg1"/>
                      </a:solidFill>
                      <a:prstDash val="solid"/>
                      <a:round/>
                      <a:headEnd type="none" w="med" len="med"/>
                      <a:tailEnd type="none" w="med" len="med"/>
                    </a:lnL>
                    <a:lnB w="38100" cmpd="sng">
                      <a:noFill/>
                    </a:lnB>
                    <a:solidFill>
                      <a:srgbClr val="524EAB"/>
                    </a:solidFill>
                  </a:tcPr>
                </a:tc>
              </a:tr>
              <a:tr h="313720">
                <a:tc>
                  <a:txBody>
                    <a:bodyPr/>
                    <a:lstStyle/>
                    <a:p>
                      <a:r>
                        <a:rPr lang="en-US" sz="1400" dirty="0" smtClean="0"/>
                        <a:t>Ben </a:t>
                      </a:r>
                      <a:r>
                        <a:rPr lang="en-US" sz="1400" dirty="0" err="1" smtClean="0"/>
                        <a:t>Taub</a:t>
                      </a:r>
                      <a:r>
                        <a:rPr lang="en-US" sz="1400" dirty="0" smtClean="0"/>
                        <a:t> General Hospital (Houston)</a:t>
                      </a:r>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St. David’s Medical Center (Austin)</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r>
                        <a:rPr lang="en-US" sz="1400" dirty="0" smtClean="0"/>
                        <a:t>Memorial Hermann Hospital Medical Center (Houston)</a:t>
                      </a:r>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Medical City Dallas</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r>
                        <a:rPr lang="en-US" sz="1400" dirty="0" smtClean="0"/>
                        <a:t>Memorial Hermann Southwest (Houston)</a:t>
                      </a:r>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Women’s Hospital at Renaissance (Edinburg)</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r>
                        <a:rPr lang="en-US" sz="1400" dirty="0" smtClean="0"/>
                        <a:t>St. Joseph Medical Center (Houston)</a:t>
                      </a:r>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Christus Santa Rosa (New Braunfels)</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r>
                        <a:rPr lang="en-US" sz="1400" dirty="0" smtClean="0"/>
                        <a:t>The Woman’s Hospital of Texas (Houston)</a:t>
                      </a:r>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Christus Santa Rosa – The Children’s Hospital of San Antonio</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endParaRPr lang="en-US" sz="1400" dirty="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Methodist Hospital (San Antonio)</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endParaRPr lang="en-US" sz="140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Metropolitan Methodist Hospital (San Antonio)</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r h="365760">
                <a:tc>
                  <a:txBody>
                    <a:bodyPr/>
                    <a:lstStyle/>
                    <a:p>
                      <a:endParaRPr lang="en-US" sz="1400"/>
                    </a:p>
                  </a:txBody>
                  <a:tcPr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B5DD"/>
                    </a:solidFill>
                  </a:tcPr>
                </a:tc>
                <a:tc>
                  <a:txBody>
                    <a:bodyPr/>
                    <a:lstStyle/>
                    <a:p>
                      <a:r>
                        <a:rPr lang="en-US" sz="1400" dirty="0" smtClean="0"/>
                        <a:t>Central Texas Medical Center (San Marcos)</a:t>
                      </a:r>
                      <a:endParaRPr lang="en-US" sz="1400" dirty="0"/>
                    </a:p>
                  </a:txBody>
                  <a:tcPr marT="0"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7B5DD"/>
                    </a:solidFill>
                  </a:tcPr>
                </a:tc>
              </a:tr>
            </a:tbl>
          </a:graphicData>
        </a:graphic>
      </p:graphicFrame>
    </p:spTree>
    <p:extLst>
      <p:ext uri="{BB962C8B-B14F-4D97-AF65-F5344CB8AC3E}">
        <p14:creationId xmlns:p14="http://schemas.microsoft.com/office/powerpoint/2010/main" val="276105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IOM Study Shapes Public Health Policy</a:t>
            </a:r>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5" name="Content Placeholder 2"/>
          <p:cNvSpPr txBox="1">
            <a:spLocks/>
          </p:cNvSpPr>
          <p:nvPr/>
        </p:nvSpPr>
        <p:spPr>
          <a:xfrm>
            <a:off x="628650" y="1602599"/>
            <a:ext cx="4010257" cy="478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 2005, the Institute of Medicine (IOM) issued a comprehensive report to Congress on cord blood banking.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The report contains clear recommendations that health care professionals should provide all expectant parents with fair and balanced education on cord blood preservation prior to labor and delivery.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The IOM Study has helped to guide health policy at the state level. To date, 29 states have passed some form of cord blood education legislation (shaded on the map). The majority of states follow the IOM recommendations.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2">
            <a:duotone>
              <a:srgbClr val="8784C7">
                <a:shade val="45000"/>
                <a:satMod val="135000"/>
              </a:srgbClr>
              <a:prstClr val="white"/>
            </a:duotone>
          </a:blip>
          <a:stretch>
            <a:fillRect/>
          </a:stretch>
        </p:blipFill>
        <p:spPr>
          <a:xfrm>
            <a:off x="4638907" y="2203333"/>
            <a:ext cx="4492115" cy="2859320"/>
          </a:xfrm>
          <a:prstGeom prst="rect">
            <a:avLst/>
          </a:prstGeom>
        </p:spPr>
      </p:pic>
    </p:spTree>
    <p:extLst>
      <p:ext uri="{BB962C8B-B14F-4D97-AF65-F5344CB8AC3E}">
        <p14:creationId xmlns:p14="http://schemas.microsoft.com/office/powerpoint/2010/main" val="403304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Texas Legislature</a:t>
            </a:r>
            <a:endParaRPr lang="en-US" sz="3200" dirty="0"/>
          </a:p>
        </p:txBody>
      </p:sp>
      <p:sp>
        <p:nvSpPr>
          <p:cNvPr id="3" name="Content Placeholder 2"/>
          <p:cNvSpPr>
            <a:spLocks noGrp="1"/>
          </p:cNvSpPr>
          <p:nvPr>
            <p:ph idx="1"/>
          </p:nvPr>
        </p:nvSpPr>
        <p:spPr/>
        <p:txBody>
          <a:bodyPr>
            <a:normAutofit/>
          </a:bodyPr>
          <a:lstStyle/>
          <a:p>
            <a:r>
              <a:rPr lang="en-US" dirty="0"/>
              <a:t>As of 2008, the Texas Health and Human Services Commission is mandated to promote public awareness of all medically appropriate cord blood options via a </a:t>
            </a:r>
            <a:r>
              <a:rPr lang="en-US" dirty="0" smtClean="0"/>
              <a:t>brochure </a:t>
            </a:r>
          </a:p>
          <a:p>
            <a:r>
              <a:rPr lang="en-US" dirty="0" smtClean="0"/>
              <a:t>The brochure must be provided by health care professionals to pregnant women before the third trimester, or as soon as reasonably feasible</a:t>
            </a:r>
          </a:p>
          <a:p>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81035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Rectangle 4"/>
          <p:cNvSpPr/>
          <p:nvPr/>
        </p:nvSpPr>
        <p:spPr>
          <a:xfrm>
            <a:off x="0" y="6032938"/>
            <a:ext cx="9144000" cy="825062"/>
          </a:xfrm>
          <a:prstGeom prst="rect">
            <a:avLst/>
          </a:prstGeom>
          <a:gradFill flip="none" rotWithShape="1">
            <a:gsLst>
              <a:gs pos="0">
                <a:srgbClr val="34A5AE"/>
              </a:gs>
              <a:gs pos="75000">
                <a:schemeClr val="bg1"/>
              </a:gs>
              <a:gs pos="25000">
                <a:srgbClr val="6ECFD4"/>
              </a:gs>
              <a:gs pos="46000">
                <a:srgbClr val="A9E2E5"/>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904" y="5990894"/>
            <a:ext cx="2205096" cy="951186"/>
          </a:xfrm>
          <a:prstGeom prst="rect">
            <a:avLst/>
          </a:prstGeom>
        </p:spPr>
      </p:pic>
      <p:cxnSp>
        <p:nvCxnSpPr>
          <p:cNvPr id="7" name="Straight Connector 6"/>
          <p:cNvCxnSpPr/>
          <p:nvPr/>
        </p:nvCxnSpPr>
        <p:spPr>
          <a:xfrm>
            <a:off x="0" y="6022424"/>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flipV="1">
            <a:off x="0" y="903890"/>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9" name="Title 1"/>
          <p:cNvSpPr txBox="1">
            <a:spLocks/>
          </p:cNvSpPr>
          <p:nvPr/>
        </p:nvSpPr>
        <p:spPr>
          <a:xfrm>
            <a:off x="838200" y="1274763"/>
            <a:ext cx="7772400" cy="1412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t>Questions</a:t>
            </a:r>
            <a:endParaRPr lang="en-US" sz="1800" dirty="0"/>
          </a:p>
        </p:txBody>
      </p:sp>
      <p:sp>
        <p:nvSpPr>
          <p:cNvPr id="10" name="Subtitle 2"/>
          <p:cNvSpPr>
            <a:spLocks noGrp="1"/>
          </p:cNvSpPr>
          <p:nvPr>
            <p:ph type="subTitle" idx="1"/>
          </p:nvPr>
        </p:nvSpPr>
        <p:spPr>
          <a:xfrm>
            <a:off x="1143000" y="4196442"/>
            <a:ext cx="6858000" cy="1061357"/>
          </a:xfrm>
        </p:spPr>
        <p:txBody>
          <a:bodyPr>
            <a:normAutofit/>
          </a:bodyPr>
          <a:lstStyle/>
          <a:p>
            <a:pPr algn="r"/>
            <a:r>
              <a:rPr lang="en-US" sz="1800" dirty="0" smtClean="0"/>
              <a:t>Michelle McDougle MS, CGC</a:t>
            </a:r>
          </a:p>
          <a:p>
            <a:pPr algn="r"/>
            <a:r>
              <a:rPr lang="en-US" sz="1800" dirty="0" smtClean="0"/>
              <a:t>mmcdougle@cordblood.com</a:t>
            </a:r>
            <a:endParaRPr lang="en-US" sz="1800" dirty="0"/>
          </a:p>
        </p:txBody>
      </p:sp>
    </p:spTree>
    <p:extLst>
      <p:ext uri="{BB962C8B-B14F-4D97-AF65-F5344CB8AC3E}">
        <p14:creationId xmlns:p14="http://schemas.microsoft.com/office/powerpoint/2010/main" val="71849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Objectives</a:t>
            </a:r>
            <a:endParaRPr lang="en-US" sz="3200" dirty="0"/>
          </a:p>
        </p:txBody>
      </p:sp>
      <p:sp>
        <p:nvSpPr>
          <p:cNvPr id="3" name="Content Placeholder 2"/>
          <p:cNvSpPr>
            <a:spLocks noGrp="1"/>
          </p:cNvSpPr>
          <p:nvPr>
            <p:ph idx="1"/>
          </p:nvPr>
        </p:nvSpPr>
        <p:spPr/>
        <p:txBody>
          <a:bodyPr/>
          <a:lstStyle/>
          <a:p>
            <a:r>
              <a:rPr lang="en-US" dirty="0" smtClean="0"/>
              <a:t>Define key terms </a:t>
            </a:r>
          </a:p>
          <a:p>
            <a:r>
              <a:rPr lang="en-US" dirty="0" smtClean="0"/>
              <a:t>Summarize current treatments and recent literature </a:t>
            </a:r>
          </a:p>
          <a:p>
            <a:r>
              <a:rPr lang="en-US" dirty="0" smtClean="0"/>
              <a:t>Compare public and private banking options</a:t>
            </a:r>
          </a:p>
          <a:p>
            <a:r>
              <a:rPr lang="en-US" dirty="0" smtClean="0"/>
              <a:t>Examine applicable Texas legislature</a:t>
            </a:r>
            <a:endParaRPr lang="en-US"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6286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71" y="364604"/>
            <a:ext cx="7886700" cy="1325563"/>
          </a:xfrm>
        </p:spPr>
        <p:txBody>
          <a:bodyPr>
            <a:normAutofit/>
          </a:bodyPr>
          <a:lstStyle/>
          <a:p>
            <a:r>
              <a:rPr lang="en-US" sz="3200" dirty="0" smtClean="0"/>
              <a:t>Types of Stem Cells</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pSp>
        <p:nvGrpSpPr>
          <p:cNvPr id="58" name="Group 57"/>
          <p:cNvGrpSpPr/>
          <p:nvPr/>
        </p:nvGrpSpPr>
        <p:grpSpPr>
          <a:xfrm>
            <a:off x="6784707" y="3014290"/>
            <a:ext cx="1625600" cy="1564998"/>
            <a:chOff x="1828800" y="1066800"/>
            <a:chExt cx="3073400" cy="3886200"/>
          </a:xfrm>
        </p:grpSpPr>
        <p:sp>
          <p:nvSpPr>
            <p:cNvPr id="59" name="Oval 58"/>
            <p:cNvSpPr/>
            <p:nvPr/>
          </p:nvSpPr>
          <p:spPr>
            <a:xfrm rot="1498223">
              <a:off x="1828800" y="1066800"/>
              <a:ext cx="3073400" cy="3886200"/>
            </a:xfrm>
            <a:prstGeom prst="ellipse">
              <a:avLst/>
            </a:prstGeom>
            <a:solidFill>
              <a:srgbClr val="6997AF"/>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0" name="Oval 59"/>
            <p:cNvSpPr/>
            <p:nvPr/>
          </p:nvSpPr>
          <p:spPr>
            <a:xfrm rot="20533416">
              <a:off x="2794000" y="2717800"/>
              <a:ext cx="1549400" cy="1092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1" name="Group 60"/>
          <p:cNvGrpSpPr/>
          <p:nvPr/>
        </p:nvGrpSpPr>
        <p:grpSpPr>
          <a:xfrm>
            <a:off x="3747142" y="3014290"/>
            <a:ext cx="1602365" cy="1604147"/>
            <a:chOff x="5345737" y="2922836"/>
            <a:chExt cx="1602365" cy="1604147"/>
          </a:xfrm>
        </p:grpSpPr>
        <p:sp>
          <p:nvSpPr>
            <p:cNvPr id="62" name="Oval 61"/>
            <p:cNvSpPr/>
            <p:nvPr/>
          </p:nvSpPr>
          <p:spPr>
            <a:xfrm>
              <a:off x="5345737" y="2926783"/>
              <a:ext cx="1600200" cy="1600200"/>
            </a:xfrm>
            <a:prstGeom prst="ellipse">
              <a:avLst/>
            </a:prstGeom>
            <a:noFill/>
            <a:ln w="149225" cap="flat" cmpd="sng" algn="ctr">
              <a:solidFill>
                <a:srgbClr val="5D739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Oval 62"/>
            <p:cNvSpPr/>
            <p:nvPr/>
          </p:nvSpPr>
          <p:spPr>
            <a:xfrm>
              <a:off x="5347902" y="2922836"/>
              <a:ext cx="1600200" cy="1600200"/>
            </a:xfrm>
            <a:prstGeom prst="ellipse">
              <a:avLst/>
            </a:prstGeom>
            <a:gradFill flip="none" rotWithShape="1">
              <a:gsLst>
                <a:gs pos="0">
                  <a:srgbClr val="AD84C6">
                    <a:lumMod val="0"/>
                    <a:lumOff val="100000"/>
                  </a:srgbClr>
                </a:gs>
                <a:gs pos="35000">
                  <a:srgbClr val="AD84C6">
                    <a:lumMod val="0"/>
                    <a:lumOff val="100000"/>
                  </a:srgbClr>
                </a:gs>
                <a:gs pos="100000">
                  <a:srgbClr val="AD84C6">
                    <a:lumMod val="100000"/>
                  </a:srgbClr>
                </a:gs>
              </a:gsLst>
              <a:path path="circle">
                <a:fillToRect l="50000" t="-80000" r="50000" b="180000"/>
              </a:path>
              <a:tileRect/>
            </a:gradFill>
            <a:ln w="139700" cap="flat" cmpd="sng" algn="ctr">
              <a:solidFill>
                <a:srgbClr val="AD84C6">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64" name="Group 63"/>
            <p:cNvGrpSpPr/>
            <p:nvPr/>
          </p:nvGrpSpPr>
          <p:grpSpPr>
            <a:xfrm rot="15370992">
              <a:off x="6142765" y="4219252"/>
              <a:ext cx="235481" cy="296569"/>
              <a:chOff x="1828800" y="1066800"/>
              <a:chExt cx="3073400" cy="3886200"/>
            </a:xfrm>
          </p:grpSpPr>
          <p:sp>
            <p:nvSpPr>
              <p:cNvPr id="95" name="Oval 94"/>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6" name="Oval 95"/>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5" name="Group 64"/>
            <p:cNvGrpSpPr/>
            <p:nvPr/>
          </p:nvGrpSpPr>
          <p:grpSpPr>
            <a:xfrm rot="17282189">
              <a:off x="5841411" y="4219252"/>
              <a:ext cx="235481" cy="296569"/>
              <a:chOff x="1828800" y="1066800"/>
              <a:chExt cx="3073400" cy="3886200"/>
            </a:xfrm>
          </p:grpSpPr>
          <p:sp>
            <p:nvSpPr>
              <p:cNvPr id="93" name="Oval 92"/>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4" name="Oval 93"/>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6" name="Group 65"/>
            <p:cNvGrpSpPr/>
            <p:nvPr/>
          </p:nvGrpSpPr>
          <p:grpSpPr>
            <a:xfrm>
              <a:off x="5713854" y="4136602"/>
              <a:ext cx="224555" cy="310999"/>
              <a:chOff x="1828800" y="1066800"/>
              <a:chExt cx="3073400" cy="3886200"/>
            </a:xfrm>
          </p:grpSpPr>
          <p:sp>
            <p:nvSpPr>
              <p:cNvPr id="91" name="Oval 90"/>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2" name="Oval 91"/>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7" name="Group 66"/>
            <p:cNvGrpSpPr/>
            <p:nvPr/>
          </p:nvGrpSpPr>
          <p:grpSpPr>
            <a:xfrm>
              <a:off x="5907602" y="4015631"/>
              <a:ext cx="224555" cy="310999"/>
              <a:chOff x="1828800" y="1066800"/>
              <a:chExt cx="3073400" cy="3886200"/>
            </a:xfrm>
          </p:grpSpPr>
          <p:sp>
            <p:nvSpPr>
              <p:cNvPr id="89" name="Oval 88"/>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0" name="Oval 89"/>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8" name="Group 67"/>
            <p:cNvGrpSpPr/>
            <p:nvPr/>
          </p:nvGrpSpPr>
          <p:grpSpPr>
            <a:xfrm>
              <a:off x="6106531" y="3999435"/>
              <a:ext cx="224555" cy="310999"/>
              <a:chOff x="1828800" y="1066800"/>
              <a:chExt cx="3073400" cy="3886200"/>
            </a:xfrm>
          </p:grpSpPr>
          <p:sp>
            <p:nvSpPr>
              <p:cNvPr id="87" name="Oval 86"/>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8" name="Oval 87"/>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69" name="Group 68"/>
            <p:cNvGrpSpPr/>
            <p:nvPr/>
          </p:nvGrpSpPr>
          <p:grpSpPr>
            <a:xfrm rot="4485913">
              <a:off x="5579971" y="4045022"/>
              <a:ext cx="235481" cy="296569"/>
              <a:chOff x="1828800" y="1066800"/>
              <a:chExt cx="3073400" cy="3886200"/>
            </a:xfrm>
          </p:grpSpPr>
          <p:sp>
            <p:nvSpPr>
              <p:cNvPr id="85" name="Oval 84"/>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6" name="Oval 85"/>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0" name="Group 69"/>
            <p:cNvGrpSpPr/>
            <p:nvPr/>
          </p:nvGrpSpPr>
          <p:grpSpPr>
            <a:xfrm rot="4008602">
              <a:off x="6238464" y="4006650"/>
              <a:ext cx="235481" cy="296569"/>
              <a:chOff x="1828800" y="1066800"/>
              <a:chExt cx="3073400" cy="3886200"/>
            </a:xfrm>
          </p:grpSpPr>
          <p:sp>
            <p:nvSpPr>
              <p:cNvPr id="83" name="Oval 82"/>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4" name="Oval 83"/>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6014814" y="4212037"/>
              <a:ext cx="224555" cy="310999"/>
              <a:chOff x="1828800" y="1066800"/>
              <a:chExt cx="3073400" cy="3886200"/>
            </a:xfrm>
          </p:grpSpPr>
          <p:sp>
            <p:nvSpPr>
              <p:cNvPr id="81" name="Oval 80"/>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2" name="Oval 81"/>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2" name="Group 71"/>
            <p:cNvGrpSpPr/>
            <p:nvPr/>
          </p:nvGrpSpPr>
          <p:grpSpPr>
            <a:xfrm>
              <a:off x="6336120" y="4143972"/>
              <a:ext cx="224555" cy="310999"/>
              <a:chOff x="1828800" y="1066800"/>
              <a:chExt cx="3073400" cy="3886200"/>
            </a:xfrm>
          </p:grpSpPr>
          <p:sp>
            <p:nvSpPr>
              <p:cNvPr id="79" name="Oval 78"/>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0" name="Oval 79"/>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3" name="Group 72"/>
            <p:cNvGrpSpPr/>
            <p:nvPr/>
          </p:nvGrpSpPr>
          <p:grpSpPr>
            <a:xfrm rot="4008602">
              <a:off x="5728327" y="3937109"/>
              <a:ext cx="235481" cy="296569"/>
              <a:chOff x="1828800" y="1066800"/>
              <a:chExt cx="3073400" cy="3886200"/>
            </a:xfrm>
          </p:grpSpPr>
          <p:sp>
            <p:nvSpPr>
              <p:cNvPr id="77" name="Oval 76"/>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8" name="Oval 77"/>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rot="4008602">
              <a:off x="6458291" y="4027858"/>
              <a:ext cx="235481" cy="296569"/>
              <a:chOff x="1828800" y="1066800"/>
              <a:chExt cx="3073400" cy="3886200"/>
            </a:xfrm>
          </p:grpSpPr>
          <p:sp>
            <p:nvSpPr>
              <p:cNvPr id="75" name="Oval 74"/>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6" name="Oval 75"/>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grpSp>
        <p:nvGrpSpPr>
          <p:cNvPr id="97" name="Group 96"/>
          <p:cNvGrpSpPr/>
          <p:nvPr/>
        </p:nvGrpSpPr>
        <p:grpSpPr>
          <a:xfrm>
            <a:off x="550635" y="3014290"/>
            <a:ext cx="1805210" cy="1836642"/>
            <a:chOff x="17041590" y="7179001"/>
            <a:chExt cx="4282592" cy="4496554"/>
          </a:xfrm>
        </p:grpSpPr>
        <p:sp>
          <p:nvSpPr>
            <p:cNvPr id="98" name="Oval 97"/>
            <p:cNvSpPr/>
            <p:nvPr/>
          </p:nvSpPr>
          <p:spPr>
            <a:xfrm>
              <a:off x="18179191" y="9668955"/>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9" name="Oval 98"/>
            <p:cNvSpPr/>
            <p:nvPr/>
          </p:nvSpPr>
          <p:spPr>
            <a:xfrm>
              <a:off x="17383984" y="7758857"/>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0" name="Oval 99"/>
            <p:cNvSpPr/>
            <p:nvPr/>
          </p:nvSpPr>
          <p:spPr>
            <a:xfrm>
              <a:off x="18994364" y="7794608"/>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1" name="Oval 100"/>
            <p:cNvSpPr/>
            <p:nvPr/>
          </p:nvSpPr>
          <p:spPr>
            <a:xfrm>
              <a:off x="17041590" y="8990070"/>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2" name="Oval 101"/>
            <p:cNvSpPr/>
            <p:nvPr/>
          </p:nvSpPr>
          <p:spPr>
            <a:xfrm>
              <a:off x="19342982" y="8990070"/>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3" name="Oval 102"/>
            <p:cNvSpPr/>
            <p:nvPr/>
          </p:nvSpPr>
          <p:spPr>
            <a:xfrm>
              <a:off x="18158896" y="7179001"/>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Oval 103"/>
            <p:cNvSpPr/>
            <p:nvPr/>
          </p:nvSpPr>
          <p:spPr>
            <a:xfrm>
              <a:off x="18189174" y="8700195"/>
              <a:ext cx="1981200" cy="2006600"/>
            </a:xfrm>
            <a:prstGeom prst="ellipse">
              <a:avLst/>
            </a:prstGeom>
            <a:gradFill flip="none" rotWithShape="1">
              <a:gsLst>
                <a:gs pos="0">
                  <a:srgbClr val="AD84C6">
                    <a:shade val="30000"/>
                    <a:satMod val="115000"/>
                  </a:srgbClr>
                </a:gs>
                <a:gs pos="50000">
                  <a:srgbClr val="AD84C6">
                    <a:shade val="67500"/>
                    <a:satMod val="115000"/>
                  </a:srgbClr>
                </a:gs>
                <a:gs pos="100000">
                  <a:srgbClr val="AD84C6">
                    <a:shade val="100000"/>
                    <a:satMod val="115000"/>
                  </a:srgbClr>
                </a:gs>
              </a:gsLst>
              <a:lin ang="13500000" scaled="1"/>
              <a:tileRect/>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05" name="TextBox 104"/>
          <p:cNvSpPr txBox="1"/>
          <p:nvPr/>
        </p:nvSpPr>
        <p:spPr>
          <a:xfrm>
            <a:off x="3158294" y="2285989"/>
            <a:ext cx="2780062" cy="579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Pluripotent</a:t>
            </a:r>
          </a:p>
        </p:txBody>
      </p:sp>
      <p:sp>
        <p:nvSpPr>
          <p:cNvPr id="106" name="TextBox 105"/>
          <p:cNvSpPr txBox="1"/>
          <p:nvPr/>
        </p:nvSpPr>
        <p:spPr>
          <a:xfrm>
            <a:off x="6231443" y="2285989"/>
            <a:ext cx="27800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Multipotent</a:t>
            </a:r>
          </a:p>
        </p:txBody>
      </p:sp>
      <p:sp>
        <p:nvSpPr>
          <p:cNvPr id="107" name="TextBox 106"/>
          <p:cNvSpPr txBox="1"/>
          <p:nvPr/>
        </p:nvSpPr>
        <p:spPr>
          <a:xfrm>
            <a:off x="57688" y="2288044"/>
            <a:ext cx="278006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Totipotent</a:t>
            </a:r>
          </a:p>
        </p:txBody>
      </p:sp>
      <p:sp>
        <p:nvSpPr>
          <p:cNvPr id="108" name="TextBox 107"/>
          <p:cNvSpPr txBox="1"/>
          <p:nvPr/>
        </p:nvSpPr>
        <p:spPr>
          <a:xfrm>
            <a:off x="401921" y="5017836"/>
            <a:ext cx="20915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Zygote/Early Morula</a:t>
            </a:r>
          </a:p>
        </p:txBody>
      </p:sp>
      <p:sp>
        <p:nvSpPr>
          <p:cNvPr id="109" name="TextBox 108"/>
          <p:cNvSpPr txBox="1"/>
          <p:nvPr/>
        </p:nvSpPr>
        <p:spPr>
          <a:xfrm>
            <a:off x="3987851" y="5008492"/>
            <a:ext cx="11209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Blastocyst</a:t>
            </a:r>
          </a:p>
        </p:txBody>
      </p:sp>
      <p:sp>
        <p:nvSpPr>
          <p:cNvPr id="110" name="TextBox 109"/>
          <p:cNvSpPr txBox="1"/>
          <p:nvPr/>
        </p:nvSpPr>
        <p:spPr>
          <a:xfrm>
            <a:off x="6784707" y="5012775"/>
            <a:ext cx="16735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Specific Lineage</a:t>
            </a:r>
          </a:p>
        </p:txBody>
      </p:sp>
    </p:spTree>
    <p:extLst>
      <p:ext uri="{BB962C8B-B14F-4D97-AF65-F5344CB8AC3E}">
        <p14:creationId xmlns:p14="http://schemas.microsoft.com/office/powerpoint/2010/main" val="304182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Sources of Stem Cells</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Straight Arrow Connector 4"/>
          <p:cNvCxnSpPr/>
          <p:nvPr/>
        </p:nvCxnSpPr>
        <p:spPr>
          <a:xfrm flipV="1">
            <a:off x="744922" y="1825625"/>
            <a:ext cx="7868579" cy="30480"/>
          </a:xfrm>
          <a:prstGeom prst="straightConnector1">
            <a:avLst/>
          </a:prstGeom>
          <a:noFill/>
          <a:ln w="127000" cap="flat" cmpd="sng" algn="ctr">
            <a:solidFill>
              <a:sysClr val="windowText" lastClr="000000">
                <a:lumMod val="50000"/>
                <a:lumOff val="50000"/>
              </a:sysClr>
            </a:solidFill>
            <a:prstDash val="solid"/>
            <a:miter lim="800000"/>
            <a:tailEnd type="none"/>
          </a:ln>
          <a:effectLst/>
        </p:spPr>
      </p:cxnSp>
      <p:sp>
        <p:nvSpPr>
          <p:cNvPr id="6" name="Rectangle 5"/>
          <p:cNvSpPr/>
          <p:nvPr/>
        </p:nvSpPr>
        <p:spPr>
          <a:xfrm>
            <a:off x="744922" y="2443153"/>
            <a:ext cx="1291591" cy="1658647"/>
          </a:xfrm>
          <a:prstGeom prst="rect">
            <a:avLst/>
          </a:prstGeom>
          <a:solidFill>
            <a:srgbClr val="DCD8DC"/>
          </a:solidFill>
          <a:ln w="28575" cap="flat" cmpd="sng" algn="ctr">
            <a:solidFill>
              <a:srgbClr val="AD84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Embryonic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 Days</a:t>
            </a:r>
          </a:p>
        </p:txBody>
      </p:sp>
      <p:sp>
        <p:nvSpPr>
          <p:cNvPr id="7" name="Rectangle 6"/>
          <p:cNvSpPr/>
          <p:nvPr/>
        </p:nvSpPr>
        <p:spPr>
          <a:xfrm>
            <a:off x="2188913" y="2443154"/>
            <a:ext cx="1291591" cy="1658646"/>
          </a:xfrm>
          <a:prstGeom prst="rect">
            <a:avLst/>
          </a:prstGeom>
          <a:solidFill>
            <a:srgbClr val="AD84C6">
              <a:lumMod val="20000"/>
              <a:lumOff val="80000"/>
            </a:srgbClr>
          </a:solidFill>
          <a:ln w="28575" cap="flat" cmpd="sng" algn="ctr">
            <a:solidFill>
              <a:srgbClr val="AD84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AD84C6"/>
                </a:solidFill>
                <a:effectLst/>
                <a:uLnTx/>
                <a:uFillTx/>
                <a:latin typeface="Calibri" panose="020F0502020204030204"/>
                <a:ea typeface="+mn-ea"/>
                <a:cs typeface="+mn-cs"/>
              </a:rPr>
              <a:t>Newborn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AD84C6"/>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AD84C6"/>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AD84C6"/>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AD84C6"/>
                </a:solidFill>
                <a:effectLst/>
                <a:uLnTx/>
                <a:uFillTx/>
                <a:latin typeface="Calibri" panose="020F0502020204030204"/>
                <a:ea typeface="+mn-ea"/>
                <a:cs typeface="+mn-cs"/>
              </a:rPr>
              <a:t>272 Days</a:t>
            </a:r>
          </a:p>
        </p:txBody>
      </p:sp>
      <p:sp>
        <p:nvSpPr>
          <p:cNvPr id="8" name="Rectangle 7"/>
          <p:cNvSpPr/>
          <p:nvPr/>
        </p:nvSpPr>
        <p:spPr>
          <a:xfrm>
            <a:off x="3632904" y="2443154"/>
            <a:ext cx="4980597" cy="1658646"/>
          </a:xfrm>
          <a:prstGeom prst="rect">
            <a:avLst/>
          </a:prstGeom>
          <a:solidFill>
            <a:srgbClr val="DCD8DC"/>
          </a:solidFill>
          <a:ln w="28575" cap="flat" cmpd="sng" algn="ctr">
            <a:solidFill>
              <a:srgbClr val="AD84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Adult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Harvested after the newborn period</a:t>
            </a:r>
          </a:p>
        </p:txBody>
      </p:sp>
      <p:pic>
        <p:nvPicPr>
          <p:cNvPr id="9" name="Picture 9"/>
          <p:cNvPicPr>
            <a:picLocks noChangeAspect="1" noChangeArrowheads="1"/>
          </p:cNvPicPr>
          <p:nvPr/>
        </p:nvPicPr>
        <p:blipFill>
          <a:blip r:embed="rId2"/>
          <a:srcRect/>
          <a:stretch>
            <a:fillRect/>
          </a:stretch>
        </p:blipFill>
        <p:spPr bwMode="auto">
          <a:xfrm>
            <a:off x="1009717" y="2912843"/>
            <a:ext cx="762000" cy="762000"/>
          </a:xfrm>
          <a:prstGeom prst="rect">
            <a:avLst/>
          </a:prstGeom>
          <a:noFill/>
          <a:ln w="9525">
            <a:noFill/>
            <a:miter lim="800000"/>
            <a:headEnd/>
            <a:tailEnd/>
          </a:ln>
        </p:spPr>
      </p:pic>
      <p:pic>
        <p:nvPicPr>
          <p:cNvPr id="10" name="Picture 11"/>
          <p:cNvPicPr>
            <a:picLocks noChangeAspect="1" noChangeArrowheads="1"/>
          </p:cNvPicPr>
          <p:nvPr/>
        </p:nvPicPr>
        <p:blipFill>
          <a:blip r:embed="rId3"/>
          <a:srcRect r="1678"/>
          <a:stretch>
            <a:fillRect/>
          </a:stretch>
        </p:blipFill>
        <p:spPr bwMode="auto">
          <a:xfrm>
            <a:off x="2263208" y="2917606"/>
            <a:ext cx="1143000" cy="757237"/>
          </a:xfrm>
          <a:prstGeom prst="rect">
            <a:avLst/>
          </a:prstGeom>
          <a:noFill/>
          <a:ln w="9525">
            <a:noFill/>
            <a:miter lim="800000"/>
            <a:headEnd/>
            <a:tailEnd/>
          </a:ln>
        </p:spPr>
      </p:pic>
      <p:grpSp>
        <p:nvGrpSpPr>
          <p:cNvPr id="11" name="Group 10"/>
          <p:cNvGrpSpPr/>
          <p:nvPr/>
        </p:nvGrpSpPr>
        <p:grpSpPr>
          <a:xfrm>
            <a:off x="5008776" y="2893231"/>
            <a:ext cx="2460625" cy="758489"/>
            <a:chOff x="4793297" y="3992263"/>
            <a:chExt cx="2460625" cy="758489"/>
          </a:xfrm>
        </p:grpSpPr>
        <p:pic>
          <p:nvPicPr>
            <p:cNvPr id="12" name="Picture 15"/>
            <p:cNvPicPr>
              <a:picLocks noChangeAspect="1" noChangeArrowheads="1"/>
            </p:cNvPicPr>
            <p:nvPr/>
          </p:nvPicPr>
          <p:blipFill>
            <a:blip r:embed="rId4"/>
            <a:srcRect/>
            <a:stretch>
              <a:fillRect/>
            </a:stretch>
          </p:blipFill>
          <p:spPr bwMode="auto">
            <a:xfrm>
              <a:off x="4793297" y="3996690"/>
              <a:ext cx="1238250" cy="754062"/>
            </a:xfrm>
            <a:prstGeom prst="rect">
              <a:avLst/>
            </a:prstGeom>
            <a:noFill/>
            <a:ln w="9525">
              <a:noFill/>
              <a:miter lim="800000"/>
              <a:headEnd/>
              <a:tailEnd/>
            </a:ln>
          </p:spPr>
        </p:pic>
        <p:pic>
          <p:nvPicPr>
            <p:cNvPr id="13" name="Picture 18"/>
            <p:cNvPicPr>
              <a:picLocks noChangeAspect="1" noChangeArrowheads="1"/>
            </p:cNvPicPr>
            <p:nvPr/>
          </p:nvPicPr>
          <p:blipFill>
            <a:blip r:embed="rId5"/>
            <a:srcRect r="-1315"/>
            <a:stretch>
              <a:fillRect/>
            </a:stretch>
          </p:blipFill>
          <p:spPr bwMode="auto">
            <a:xfrm>
              <a:off x="6031547" y="3992263"/>
              <a:ext cx="1222375" cy="758489"/>
            </a:xfrm>
            <a:prstGeom prst="rect">
              <a:avLst/>
            </a:prstGeom>
            <a:noFill/>
            <a:ln w="9525">
              <a:noFill/>
              <a:miter lim="800000"/>
              <a:headEnd/>
              <a:tailEnd/>
            </a:ln>
          </p:spPr>
        </p:pic>
      </p:grpSp>
      <p:cxnSp>
        <p:nvCxnSpPr>
          <p:cNvPr id="14" name="Straight Arrow Connector 13"/>
          <p:cNvCxnSpPr>
            <a:stCxn id="6" idx="0"/>
          </p:cNvCxnSpPr>
          <p:nvPr/>
        </p:nvCxnSpPr>
        <p:spPr>
          <a:xfrm flipH="1" flipV="1">
            <a:off x="863033" y="1950566"/>
            <a:ext cx="527685" cy="492587"/>
          </a:xfrm>
          <a:prstGeom prst="straightConnector1">
            <a:avLst/>
          </a:prstGeom>
          <a:noFill/>
          <a:ln w="6350" cap="flat" cmpd="sng" algn="ctr">
            <a:solidFill>
              <a:srgbClr val="AD84C6"/>
            </a:solidFill>
            <a:prstDash val="solid"/>
            <a:miter lim="800000"/>
            <a:tailEnd type="triangle"/>
          </a:ln>
          <a:effectLst/>
        </p:spPr>
      </p:cxnSp>
      <p:cxnSp>
        <p:nvCxnSpPr>
          <p:cNvPr id="15" name="Straight Connector 14"/>
          <p:cNvCxnSpPr/>
          <p:nvPr/>
        </p:nvCxnSpPr>
        <p:spPr>
          <a:xfrm>
            <a:off x="735398" y="1645258"/>
            <a:ext cx="0" cy="424325"/>
          </a:xfrm>
          <a:prstGeom prst="line">
            <a:avLst/>
          </a:prstGeom>
          <a:noFill/>
          <a:ln w="28575" cap="flat" cmpd="sng" algn="ctr">
            <a:solidFill>
              <a:sysClr val="windowText" lastClr="000000"/>
            </a:solidFill>
            <a:prstDash val="solid"/>
            <a:miter lim="800000"/>
          </a:ln>
          <a:effectLst/>
        </p:spPr>
      </p:cxnSp>
      <p:cxnSp>
        <p:nvCxnSpPr>
          <p:cNvPr id="16" name="Straight Connector 15"/>
          <p:cNvCxnSpPr/>
          <p:nvPr/>
        </p:nvCxnSpPr>
        <p:spPr>
          <a:xfrm>
            <a:off x="3491935" y="1643942"/>
            <a:ext cx="0" cy="424325"/>
          </a:xfrm>
          <a:prstGeom prst="line">
            <a:avLst/>
          </a:prstGeom>
          <a:noFill/>
          <a:ln w="28575" cap="flat" cmpd="sng" algn="ctr">
            <a:solidFill>
              <a:sysClr val="windowText" lastClr="000000"/>
            </a:solidFill>
            <a:prstDash val="solid"/>
            <a:miter lim="800000"/>
          </a:ln>
          <a:effectLst/>
        </p:spPr>
      </p:cxnSp>
      <p:cxnSp>
        <p:nvCxnSpPr>
          <p:cNvPr id="17" name="Straight Connector 16"/>
          <p:cNvCxnSpPr/>
          <p:nvPr/>
        </p:nvCxnSpPr>
        <p:spPr>
          <a:xfrm>
            <a:off x="8613501" y="1656856"/>
            <a:ext cx="0" cy="424325"/>
          </a:xfrm>
          <a:prstGeom prst="line">
            <a:avLst/>
          </a:prstGeom>
          <a:noFill/>
          <a:ln w="28575" cap="flat" cmpd="sng" algn="ctr">
            <a:solidFill>
              <a:sysClr val="windowText" lastClr="000000"/>
            </a:solidFill>
            <a:prstDash val="solid"/>
            <a:miter lim="800000"/>
          </a:ln>
          <a:effectLst/>
        </p:spPr>
      </p:cxnSp>
      <p:sp>
        <p:nvSpPr>
          <p:cNvPr id="18" name="TextBox 17"/>
          <p:cNvSpPr txBox="1"/>
          <p:nvPr/>
        </p:nvSpPr>
        <p:spPr>
          <a:xfrm>
            <a:off x="584555" y="2073822"/>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0</a:t>
            </a:r>
          </a:p>
        </p:txBody>
      </p:sp>
      <p:sp>
        <p:nvSpPr>
          <p:cNvPr id="19" name="TextBox 18"/>
          <p:cNvSpPr txBox="1"/>
          <p:nvPr/>
        </p:nvSpPr>
        <p:spPr>
          <a:xfrm>
            <a:off x="3248920" y="2085490"/>
            <a:ext cx="48603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1yr</a:t>
            </a:r>
          </a:p>
        </p:txBody>
      </p:sp>
      <p:sp>
        <p:nvSpPr>
          <p:cNvPr id="20" name="TextBox 19"/>
          <p:cNvSpPr txBox="1"/>
          <p:nvPr/>
        </p:nvSpPr>
        <p:spPr>
          <a:xfrm>
            <a:off x="8269079" y="2085490"/>
            <a:ext cx="6888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60yrs</a:t>
            </a:r>
          </a:p>
        </p:txBody>
      </p:sp>
      <p:cxnSp>
        <p:nvCxnSpPr>
          <p:cNvPr id="21" name="Straight Arrow Connector 20"/>
          <p:cNvCxnSpPr>
            <a:stCxn id="7" idx="0"/>
          </p:cNvCxnSpPr>
          <p:nvPr/>
        </p:nvCxnSpPr>
        <p:spPr>
          <a:xfrm flipH="1" flipV="1">
            <a:off x="2283817" y="1920088"/>
            <a:ext cx="550892" cy="523066"/>
          </a:xfrm>
          <a:prstGeom prst="straightConnector1">
            <a:avLst/>
          </a:prstGeom>
          <a:noFill/>
          <a:ln w="6350" cap="flat" cmpd="sng" algn="ctr">
            <a:solidFill>
              <a:srgbClr val="AD84C6"/>
            </a:solidFill>
            <a:prstDash val="solid"/>
            <a:miter lim="800000"/>
            <a:tailEnd type="triangle"/>
          </a:ln>
          <a:effectLst/>
        </p:spPr>
      </p:cxnSp>
      <p:sp>
        <p:nvSpPr>
          <p:cNvPr id="22" name="TextBox 21"/>
          <p:cNvSpPr txBox="1"/>
          <p:nvPr/>
        </p:nvSpPr>
        <p:spPr>
          <a:xfrm>
            <a:off x="577069" y="6092338"/>
            <a:ext cx="162729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Pluripotent</a:t>
            </a:r>
          </a:p>
        </p:txBody>
      </p:sp>
      <p:sp>
        <p:nvSpPr>
          <p:cNvPr id="23" name="TextBox 22"/>
          <p:cNvSpPr txBox="1"/>
          <p:nvPr/>
        </p:nvSpPr>
        <p:spPr>
          <a:xfrm>
            <a:off x="4658025" y="6092338"/>
            <a:ext cx="148636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Multipotent</a:t>
            </a:r>
          </a:p>
        </p:txBody>
      </p:sp>
      <p:pic>
        <p:nvPicPr>
          <p:cNvPr id="24" name="Picture 23"/>
          <p:cNvPicPr>
            <a:picLocks noChangeAspect="1"/>
          </p:cNvPicPr>
          <p:nvPr/>
        </p:nvPicPr>
        <p:blipFill>
          <a:blip r:embed="rId6"/>
          <a:stretch>
            <a:fillRect/>
          </a:stretch>
        </p:blipFill>
        <p:spPr>
          <a:xfrm>
            <a:off x="822485" y="4953624"/>
            <a:ext cx="1140803" cy="1136828"/>
          </a:xfrm>
          <a:prstGeom prst="rect">
            <a:avLst/>
          </a:prstGeom>
        </p:spPr>
      </p:pic>
      <p:pic>
        <p:nvPicPr>
          <p:cNvPr id="25" name="Picture 24"/>
          <p:cNvPicPr>
            <a:picLocks noChangeAspect="1"/>
          </p:cNvPicPr>
          <p:nvPr/>
        </p:nvPicPr>
        <p:blipFill>
          <a:blip r:embed="rId7"/>
          <a:stretch>
            <a:fillRect/>
          </a:stretch>
        </p:blipFill>
        <p:spPr>
          <a:xfrm>
            <a:off x="4599030" y="4763501"/>
            <a:ext cx="1604358" cy="1517074"/>
          </a:xfrm>
          <a:prstGeom prst="rect">
            <a:avLst/>
          </a:prstGeom>
        </p:spPr>
      </p:pic>
      <p:sp>
        <p:nvSpPr>
          <p:cNvPr id="26" name="Left Brace 25"/>
          <p:cNvSpPr/>
          <p:nvPr/>
        </p:nvSpPr>
        <p:spPr>
          <a:xfrm rot="16200000">
            <a:off x="5215344" y="1412571"/>
            <a:ext cx="371730" cy="6424589"/>
          </a:xfrm>
          <a:prstGeom prst="leftBrace">
            <a:avLst/>
          </a:prstGeom>
          <a:noFill/>
          <a:ln w="28575" cap="flat" cmpd="sng" algn="ctr">
            <a:solidFill>
              <a:srgbClr val="AD84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27" name="Straight Arrow Connector 26"/>
          <p:cNvCxnSpPr/>
          <p:nvPr/>
        </p:nvCxnSpPr>
        <p:spPr>
          <a:xfrm>
            <a:off x="1390717" y="4210204"/>
            <a:ext cx="0" cy="553297"/>
          </a:xfrm>
          <a:prstGeom prst="straightConnector1">
            <a:avLst/>
          </a:prstGeom>
          <a:noFill/>
          <a:ln w="28575" cap="flat" cmpd="sng" algn="ctr">
            <a:solidFill>
              <a:srgbClr val="AD84C6"/>
            </a:solidFill>
            <a:prstDash val="solid"/>
            <a:miter lim="800000"/>
            <a:tailEnd type="triangle"/>
          </a:ln>
          <a:effectLst/>
        </p:spPr>
      </p:cxnSp>
    </p:spTree>
    <p:extLst>
      <p:ext uri="{BB962C8B-B14F-4D97-AF65-F5344CB8AC3E}">
        <p14:creationId xmlns:p14="http://schemas.microsoft.com/office/powerpoint/2010/main" val="353291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Preserve Cord Blood?</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pSp>
        <p:nvGrpSpPr>
          <p:cNvPr id="5" name="Group 4"/>
          <p:cNvGrpSpPr/>
          <p:nvPr/>
        </p:nvGrpSpPr>
        <p:grpSpPr>
          <a:xfrm>
            <a:off x="5053980" y="1569587"/>
            <a:ext cx="1269508" cy="1167918"/>
            <a:chOff x="-11303000" y="-4079861"/>
            <a:chExt cx="1604961" cy="1522609"/>
          </a:xfrm>
        </p:grpSpPr>
        <p:grpSp>
          <p:nvGrpSpPr>
            <p:cNvPr id="6" name="Group 5"/>
            <p:cNvGrpSpPr/>
            <p:nvPr/>
          </p:nvGrpSpPr>
          <p:grpSpPr>
            <a:xfrm>
              <a:off x="-11303000" y="-3479800"/>
              <a:ext cx="990600" cy="922548"/>
              <a:chOff x="1828800" y="1066800"/>
              <a:chExt cx="3073400" cy="3886200"/>
            </a:xfrm>
          </p:grpSpPr>
          <p:sp>
            <p:nvSpPr>
              <p:cNvPr id="13" name="Oval 12"/>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Oval 13"/>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11237506" y="-4079861"/>
              <a:ext cx="990600" cy="922548"/>
              <a:chOff x="1828800" y="1066800"/>
              <a:chExt cx="3073400" cy="3886200"/>
            </a:xfrm>
          </p:grpSpPr>
          <p:sp>
            <p:nvSpPr>
              <p:cNvPr id="11" name="Oval 10"/>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Oval 11"/>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 name="Group 7"/>
            <p:cNvGrpSpPr/>
            <p:nvPr/>
          </p:nvGrpSpPr>
          <p:grpSpPr>
            <a:xfrm>
              <a:off x="-10688639" y="-3636247"/>
              <a:ext cx="990600" cy="922548"/>
              <a:chOff x="1828800" y="1066800"/>
              <a:chExt cx="3073400" cy="3886200"/>
            </a:xfrm>
          </p:grpSpPr>
          <p:sp>
            <p:nvSpPr>
              <p:cNvPr id="9" name="Oval 8"/>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Oval 9"/>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pic>
        <p:nvPicPr>
          <p:cNvPr id="15" name="Picture 2" descr="C:\Documents and Settings\hmccune\My Documents\Graphics\Misc\HumanNewborn.jpg"/>
          <p:cNvPicPr>
            <a:picLocks noChangeAspect="1" noChangeArrowheads="1"/>
          </p:cNvPicPr>
          <p:nvPr/>
        </p:nvPicPr>
        <p:blipFill>
          <a:blip r:embed="rId2"/>
          <a:srcRect/>
          <a:stretch>
            <a:fillRect/>
          </a:stretch>
        </p:blipFill>
        <p:spPr bwMode="auto">
          <a:xfrm>
            <a:off x="425863" y="1583350"/>
            <a:ext cx="2310973" cy="280228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p:cNvGrpSpPr/>
          <p:nvPr/>
        </p:nvGrpSpPr>
        <p:grpSpPr>
          <a:xfrm>
            <a:off x="4876747" y="3941966"/>
            <a:ext cx="1776662" cy="2492693"/>
            <a:chOff x="4888160" y="2832132"/>
            <a:chExt cx="1776662" cy="2492693"/>
          </a:xfrm>
        </p:grpSpPr>
        <p:grpSp>
          <p:nvGrpSpPr>
            <p:cNvPr id="17" name="Group 54"/>
            <p:cNvGrpSpPr>
              <a:grpSpLocks noChangeAspect="1"/>
            </p:cNvGrpSpPr>
            <p:nvPr/>
          </p:nvGrpSpPr>
          <p:grpSpPr bwMode="auto">
            <a:xfrm rot="-3679420">
              <a:off x="4764097" y="2956195"/>
              <a:ext cx="1819985" cy="1571860"/>
              <a:chOff x="4320" y="672"/>
              <a:chExt cx="576" cy="576"/>
            </a:xfrm>
          </p:grpSpPr>
          <p:sp>
            <p:nvSpPr>
              <p:cNvPr id="19" name="Oval 25"/>
              <p:cNvSpPr>
                <a:spLocks noChangeAspect="1" noChangeArrowheads="1"/>
              </p:cNvSpPr>
              <p:nvPr/>
            </p:nvSpPr>
            <p:spPr bwMode="auto">
              <a:xfrm rot="1950715">
                <a:off x="4361" y="672"/>
                <a:ext cx="206"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20" name="Oval 27"/>
              <p:cNvSpPr>
                <a:spLocks noChangeAspect="1" noChangeArrowheads="1"/>
              </p:cNvSpPr>
              <p:nvPr/>
            </p:nvSpPr>
            <p:spPr bwMode="auto">
              <a:xfrm rot="4639444">
                <a:off x="4361" y="919"/>
                <a:ext cx="288"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ot="10800000" vert="eaVert"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21" name="Oval 28"/>
              <p:cNvSpPr>
                <a:spLocks noChangeAspect="1" noChangeArrowheads="1"/>
              </p:cNvSpPr>
              <p:nvPr/>
            </p:nvSpPr>
            <p:spPr bwMode="auto">
              <a:xfrm rot="18420721">
                <a:off x="4629" y="775"/>
                <a:ext cx="164"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vert="eaVert"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18" name="TextBox 17"/>
            <p:cNvSpPr txBox="1"/>
            <p:nvPr/>
          </p:nvSpPr>
          <p:spPr>
            <a:xfrm>
              <a:off x="5067141" y="4955493"/>
              <a:ext cx="15976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Red blood cells</a:t>
              </a:r>
            </a:p>
          </p:txBody>
        </p:sp>
      </p:grpSp>
      <p:grpSp>
        <p:nvGrpSpPr>
          <p:cNvPr id="22" name="Group 21"/>
          <p:cNvGrpSpPr/>
          <p:nvPr/>
        </p:nvGrpSpPr>
        <p:grpSpPr>
          <a:xfrm>
            <a:off x="2762877" y="4243276"/>
            <a:ext cx="1672183" cy="2191383"/>
            <a:chOff x="3040842" y="4153851"/>
            <a:chExt cx="1672183" cy="2191383"/>
          </a:xfrm>
        </p:grpSpPr>
        <p:grpSp>
          <p:nvGrpSpPr>
            <p:cNvPr id="23" name="Group 55"/>
            <p:cNvGrpSpPr>
              <a:grpSpLocks noChangeAspect="1"/>
            </p:cNvGrpSpPr>
            <p:nvPr/>
          </p:nvGrpSpPr>
          <p:grpSpPr bwMode="auto">
            <a:xfrm rot="-1473951">
              <a:off x="3040842" y="4153851"/>
              <a:ext cx="1672183" cy="1936212"/>
              <a:chOff x="4704" y="336"/>
              <a:chExt cx="592" cy="688"/>
            </a:xfrm>
          </p:grpSpPr>
          <p:sp>
            <p:nvSpPr>
              <p:cNvPr id="25" name="Freeform 37"/>
              <p:cNvSpPr>
                <a:spLocks noChangeAspect="1"/>
              </p:cNvSpPr>
              <p:nvPr/>
            </p:nvSpPr>
            <p:spPr bwMode="auto">
              <a:xfrm>
                <a:off x="4704" y="336"/>
                <a:ext cx="592" cy="688"/>
              </a:xfrm>
              <a:custGeom>
                <a:avLst/>
                <a:gdLst>
                  <a:gd name="T0" fmla="*/ 381 w 1664"/>
                  <a:gd name="T1" fmla="*/ 52 h 1784"/>
                  <a:gd name="T2" fmla="*/ 194 w 1664"/>
                  <a:gd name="T3" fmla="*/ 15 h 1784"/>
                  <a:gd name="T4" fmla="*/ 57 w 1664"/>
                  <a:gd name="T5" fmla="*/ 145 h 1784"/>
                  <a:gd name="T6" fmla="*/ 23 w 1664"/>
                  <a:gd name="T7" fmla="*/ 404 h 1784"/>
                  <a:gd name="T8" fmla="*/ 194 w 1664"/>
                  <a:gd name="T9" fmla="*/ 571 h 1784"/>
                  <a:gd name="T10" fmla="*/ 398 w 1664"/>
                  <a:gd name="T11" fmla="*/ 682 h 1784"/>
                  <a:gd name="T12" fmla="*/ 569 w 1664"/>
                  <a:gd name="T13" fmla="*/ 534 h 1784"/>
                  <a:gd name="T14" fmla="*/ 535 w 1664"/>
                  <a:gd name="T15" fmla="*/ 275 h 1784"/>
                  <a:gd name="T16" fmla="*/ 381 w 1664"/>
                  <a:gd name="T17" fmla="*/ 52 h 1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4"/>
                  <a:gd name="T28" fmla="*/ 0 h 1784"/>
                  <a:gd name="T29" fmla="*/ 1664 w 1664"/>
                  <a:gd name="T30" fmla="*/ 1784 h 1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4" h="1784">
                    <a:moveTo>
                      <a:pt x="1072" y="136"/>
                    </a:moveTo>
                    <a:cubicBezTo>
                      <a:pt x="912" y="24"/>
                      <a:pt x="696" y="0"/>
                      <a:pt x="544" y="40"/>
                    </a:cubicBezTo>
                    <a:cubicBezTo>
                      <a:pt x="392" y="80"/>
                      <a:pt x="240" y="208"/>
                      <a:pt x="160" y="376"/>
                    </a:cubicBezTo>
                    <a:cubicBezTo>
                      <a:pt x="80" y="544"/>
                      <a:pt x="0" y="864"/>
                      <a:pt x="64" y="1048"/>
                    </a:cubicBezTo>
                    <a:cubicBezTo>
                      <a:pt x="128" y="1232"/>
                      <a:pt x="368" y="1360"/>
                      <a:pt x="544" y="1480"/>
                    </a:cubicBezTo>
                    <a:cubicBezTo>
                      <a:pt x="720" y="1600"/>
                      <a:pt x="944" y="1784"/>
                      <a:pt x="1120" y="1768"/>
                    </a:cubicBezTo>
                    <a:cubicBezTo>
                      <a:pt x="1296" y="1752"/>
                      <a:pt x="1536" y="1560"/>
                      <a:pt x="1600" y="1384"/>
                    </a:cubicBezTo>
                    <a:cubicBezTo>
                      <a:pt x="1664" y="1208"/>
                      <a:pt x="1584" y="920"/>
                      <a:pt x="1504" y="712"/>
                    </a:cubicBezTo>
                    <a:cubicBezTo>
                      <a:pt x="1424" y="504"/>
                      <a:pt x="1232" y="248"/>
                      <a:pt x="1072" y="136"/>
                    </a:cubicBezTo>
                    <a:close/>
                  </a:path>
                </a:pathLst>
              </a:custGeom>
              <a:gradFill rotWithShape="1">
                <a:gsLst>
                  <a:gs pos="0">
                    <a:srgbClr val="CCECFF"/>
                  </a:gs>
                  <a:gs pos="100000">
                    <a:srgbClr val="99CCFF"/>
                  </a:gs>
                </a:gsLst>
                <a:lin ang="2700000" scaled="1"/>
              </a:gradFill>
              <a:ln w="317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26" name="Freeform 39"/>
              <p:cNvSpPr>
                <a:spLocks noChangeAspect="1"/>
              </p:cNvSpPr>
              <p:nvPr/>
            </p:nvSpPr>
            <p:spPr bwMode="auto">
              <a:xfrm>
                <a:off x="4752" y="379"/>
                <a:ext cx="496" cy="593"/>
              </a:xfrm>
              <a:custGeom>
                <a:avLst/>
                <a:gdLst>
                  <a:gd name="T0" fmla="*/ 299 w 1392"/>
                  <a:gd name="T1" fmla="*/ 46 h 1536"/>
                  <a:gd name="T2" fmla="*/ 214 w 1392"/>
                  <a:gd name="T3" fmla="*/ 9 h 1536"/>
                  <a:gd name="T4" fmla="*/ 180 w 1392"/>
                  <a:gd name="T5" fmla="*/ 102 h 1536"/>
                  <a:gd name="T6" fmla="*/ 248 w 1392"/>
                  <a:gd name="T7" fmla="*/ 158 h 1536"/>
                  <a:gd name="T8" fmla="*/ 197 w 1392"/>
                  <a:gd name="T9" fmla="*/ 232 h 1536"/>
                  <a:gd name="T10" fmla="*/ 94 w 1392"/>
                  <a:gd name="T11" fmla="*/ 158 h 1536"/>
                  <a:gd name="T12" fmla="*/ 9 w 1392"/>
                  <a:gd name="T13" fmla="*/ 250 h 1536"/>
                  <a:gd name="T14" fmla="*/ 43 w 1392"/>
                  <a:gd name="T15" fmla="*/ 380 h 1536"/>
                  <a:gd name="T16" fmla="*/ 197 w 1392"/>
                  <a:gd name="T17" fmla="*/ 398 h 1536"/>
                  <a:gd name="T18" fmla="*/ 248 w 1392"/>
                  <a:gd name="T19" fmla="*/ 324 h 1536"/>
                  <a:gd name="T20" fmla="*/ 231 w 1392"/>
                  <a:gd name="T21" fmla="*/ 232 h 1536"/>
                  <a:gd name="T22" fmla="*/ 265 w 1392"/>
                  <a:gd name="T23" fmla="*/ 195 h 1536"/>
                  <a:gd name="T24" fmla="*/ 316 w 1392"/>
                  <a:gd name="T25" fmla="*/ 213 h 1536"/>
                  <a:gd name="T26" fmla="*/ 368 w 1392"/>
                  <a:gd name="T27" fmla="*/ 343 h 1536"/>
                  <a:gd name="T28" fmla="*/ 265 w 1392"/>
                  <a:gd name="T29" fmla="*/ 491 h 1536"/>
                  <a:gd name="T30" fmla="*/ 316 w 1392"/>
                  <a:gd name="T31" fmla="*/ 584 h 1536"/>
                  <a:gd name="T32" fmla="*/ 436 w 1392"/>
                  <a:gd name="T33" fmla="*/ 547 h 1536"/>
                  <a:gd name="T34" fmla="*/ 487 w 1392"/>
                  <a:gd name="T35" fmla="*/ 398 h 1536"/>
                  <a:gd name="T36" fmla="*/ 385 w 1392"/>
                  <a:gd name="T37" fmla="*/ 287 h 1536"/>
                  <a:gd name="T38" fmla="*/ 334 w 1392"/>
                  <a:gd name="T39" fmla="*/ 195 h 1536"/>
                  <a:gd name="T40" fmla="*/ 299 w 1392"/>
                  <a:gd name="T41" fmla="*/ 139 h 1536"/>
                  <a:gd name="T42" fmla="*/ 265 w 1392"/>
                  <a:gd name="T43" fmla="*/ 120 h 1536"/>
                  <a:gd name="T44" fmla="*/ 282 w 1392"/>
                  <a:gd name="T45" fmla="*/ 65 h 1536"/>
                  <a:gd name="T46" fmla="*/ 299 w 1392"/>
                  <a:gd name="T47" fmla="*/ 46 h 1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2"/>
                  <a:gd name="T73" fmla="*/ 0 h 1536"/>
                  <a:gd name="T74" fmla="*/ 1392 w 1392"/>
                  <a:gd name="T75" fmla="*/ 1536 h 1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2" h="1536">
                    <a:moveTo>
                      <a:pt x="840" y="120"/>
                    </a:moveTo>
                    <a:cubicBezTo>
                      <a:pt x="808" y="96"/>
                      <a:pt x="656" y="0"/>
                      <a:pt x="600" y="24"/>
                    </a:cubicBezTo>
                    <a:cubicBezTo>
                      <a:pt x="544" y="48"/>
                      <a:pt x="488" y="200"/>
                      <a:pt x="504" y="264"/>
                    </a:cubicBezTo>
                    <a:cubicBezTo>
                      <a:pt x="520" y="328"/>
                      <a:pt x="688" y="352"/>
                      <a:pt x="696" y="408"/>
                    </a:cubicBezTo>
                    <a:cubicBezTo>
                      <a:pt x="704" y="464"/>
                      <a:pt x="624" y="600"/>
                      <a:pt x="552" y="600"/>
                    </a:cubicBezTo>
                    <a:cubicBezTo>
                      <a:pt x="480" y="600"/>
                      <a:pt x="352" y="400"/>
                      <a:pt x="264" y="408"/>
                    </a:cubicBezTo>
                    <a:cubicBezTo>
                      <a:pt x="176" y="416"/>
                      <a:pt x="48" y="552"/>
                      <a:pt x="24" y="648"/>
                    </a:cubicBezTo>
                    <a:cubicBezTo>
                      <a:pt x="0" y="744"/>
                      <a:pt x="32" y="920"/>
                      <a:pt x="120" y="984"/>
                    </a:cubicBezTo>
                    <a:cubicBezTo>
                      <a:pt x="208" y="1048"/>
                      <a:pt x="456" y="1056"/>
                      <a:pt x="552" y="1032"/>
                    </a:cubicBezTo>
                    <a:cubicBezTo>
                      <a:pt x="648" y="1008"/>
                      <a:pt x="680" y="912"/>
                      <a:pt x="696" y="840"/>
                    </a:cubicBezTo>
                    <a:cubicBezTo>
                      <a:pt x="712" y="768"/>
                      <a:pt x="640" y="656"/>
                      <a:pt x="648" y="600"/>
                    </a:cubicBezTo>
                    <a:cubicBezTo>
                      <a:pt x="656" y="544"/>
                      <a:pt x="704" y="512"/>
                      <a:pt x="744" y="504"/>
                    </a:cubicBezTo>
                    <a:cubicBezTo>
                      <a:pt x="784" y="496"/>
                      <a:pt x="840" y="488"/>
                      <a:pt x="888" y="552"/>
                    </a:cubicBezTo>
                    <a:cubicBezTo>
                      <a:pt x="936" y="616"/>
                      <a:pt x="1056" y="768"/>
                      <a:pt x="1032" y="888"/>
                    </a:cubicBezTo>
                    <a:cubicBezTo>
                      <a:pt x="1008" y="1008"/>
                      <a:pt x="768" y="1168"/>
                      <a:pt x="744" y="1272"/>
                    </a:cubicBezTo>
                    <a:cubicBezTo>
                      <a:pt x="720" y="1376"/>
                      <a:pt x="808" y="1488"/>
                      <a:pt x="888" y="1512"/>
                    </a:cubicBezTo>
                    <a:cubicBezTo>
                      <a:pt x="968" y="1536"/>
                      <a:pt x="1144" y="1496"/>
                      <a:pt x="1224" y="1416"/>
                    </a:cubicBezTo>
                    <a:cubicBezTo>
                      <a:pt x="1304" y="1336"/>
                      <a:pt x="1392" y="1144"/>
                      <a:pt x="1368" y="1032"/>
                    </a:cubicBezTo>
                    <a:cubicBezTo>
                      <a:pt x="1344" y="920"/>
                      <a:pt x="1152" y="832"/>
                      <a:pt x="1080" y="744"/>
                    </a:cubicBezTo>
                    <a:cubicBezTo>
                      <a:pt x="1008" y="656"/>
                      <a:pt x="976" y="568"/>
                      <a:pt x="936" y="504"/>
                    </a:cubicBezTo>
                    <a:cubicBezTo>
                      <a:pt x="896" y="440"/>
                      <a:pt x="872" y="392"/>
                      <a:pt x="840" y="360"/>
                    </a:cubicBezTo>
                    <a:cubicBezTo>
                      <a:pt x="808" y="328"/>
                      <a:pt x="752" y="344"/>
                      <a:pt x="744" y="312"/>
                    </a:cubicBezTo>
                    <a:cubicBezTo>
                      <a:pt x="736" y="280"/>
                      <a:pt x="776" y="200"/>
                      <a:pt x="792" y="168"/>
                    </a:cubicBezTo>
                    <a:cubicBezTo>
                      <a:pt x="808" y="136"/>
                      <a:pt x="872" y="144"/>
                      <a:pt x="840" y="120"/>
                    </a:cubicBezTo>
                    <a:close/>
                  </a:path>
                </a:pathLst>
              </a:custGeom>
              <a:gradFill rotWithShape="1">
                <a:gsLst>
                  <a:gs pos="0">
                    <a:srgbClr val="CC00FF"/>
                  </a:gs>
                  <a:gs pos="100000">
                    <a:srgbClr val="5E0076"/>
                  </a:gs>
                </a:gsLst>
                <a:path path="rect">
                  <a:fillToRect l="50000" t="50000" r="50000" b="50000"/>
                </a:path>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24" name="TextBox 23"/>
            <p:cNvSpPr txBox="1"/>
            <p:nvPr/>
          </p:nvSpPr>
          <p:spPr>
            <a:xfrm>
              <a:off x="3547741" y="5975902"/>
              <a:ext cx="98834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Platelets</a:t>
              </a:r>
            </a:p>
          </p:txBody>
        </p:sp>
      </p:grpSp>
      <p:grpSp>
        <p:nvGrpSpPr>
          <p:cNvPr id="27" name="Group 26"/>
          <p:cNvGrpSpPr/>
          <p:nvPr/>
        </p:nvGrpSpPr>
        <p:grpSpPr>
          <a:xfrm>
            <a:off x="6947277" y="4482955"/>
            <a:ext cx="1809213" cy="1955537"/>
            <a:chOff x="6783443" y="3901913"/>
            <a:chExt cx="1809213" cy="1955537"/>
          </a:xfrm>
        </p:grpSpPr>
        <p:grpSp>
          <p:nvGrpSpPr>
            <p:cNvPr id="28" name="Group 53"/>
            <p:cNvGrpSpPr>
              <a:grpSpLocks noChangeAspect="1"/>
            </p:cNvGrpSpPr>
            <p:nvPr/>
          </p:nvGrpSpPr>
          <p:grpSpPr bwMode="auto">
            <a:xfrm rot="19815280">
              <a:off x="6816237" y="3901913"/>
              <a:ext cx="1496150" cy="1588506"/>
              <a:chOff x="4800" y="1056"/>
              <a:chExt cx="528" cy="560"/>
            </a:xfrm>
          </p:grpSpPr>
          <p:sp>
            <p:nvSpPr>
              <p:cNvPr id="30"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1" name="Oval 33"/>
              <p:cNvSpPr>
                <a:spLocks noChangeAspect="1" noChangeArrowheads="1"/>
              </p:cNvSpPr>
              <p:nvPr/>
            </p:nvSpPr>
            <p:spPr bwMode="auto">
              <a:xfrm>
                <a:off x="4868" y="1117"/>
                <a:ext cx="334" cy="438"/>
              </a:xfrm>
              <a:prstGeom prst="ellipse">
                <a:avLst/>
              </a:prstGeom>
              <a:gradFill rotWithShape="1">
                <a:gsLst>
                  <a:gs pos="0">
                    <a:srgbClr val="CC00FF"/>
                  </a:gs>
                  <a:gs pos="100000">
                    <a:srgbClr val="80008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29" name="TextBox 28"/>
            <p:cNvSpPr txBox="1"/>
            <p:nvPr/>
          </p:nvSpPr>
          <p:spPr>
            <a:xfrm>
              <a:off x="6783443" y="5488118"/>
              <a:ext cx="180921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White blood cells</a:t>
              </a:r>
            </a:p>
          </p:txBody>
        </p:sp>
      </p:grpSp>
      <p:grpSp>
        <p:nvGrpSpPr>
          <p:cNvPr id="32" name="Group 31"/>
          <p:cNvGrpSpPr/>
          <p:nvPr/>
        </p:nvGrpSpPr>
        <p:grpSpPr>
          <a:xfrm>
            <a:off x="802493" y="4727594"/>
            <a:ext cx="1692311" cy="1707065"/>
            <a:chOff x="696800" y="4528521"/>
            <a:chExt cx="1692311" cy="1707065"/>
          </a:xfrm>
        </p:grpSpPr>
        <p:grpSp>
          <p:nvGrpSpPr>
            <p:cNvPr id="33" name="Group 32"/>
            <p:cNvGrpSpPr/>
            <p:nvPr/>
          </p:nvGrpSpPr>
          <p:grpSpPr>
            <a:xfrm>
              <a:off x="696800" y="4528521"/>
              <a:ext cx="1393386" cy="1288511"/>
              <a:chOff x="1828800" y="1066800"/>
              <a:chExt cx="3073400" cy="3886200"/>
            </a:xfrm>
          </p:grpSpPr>
          <p:sp>
            <p:nvSpPr>
              <p:cNvPr id="35" name="Oval 34"/>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6" name="Oval 35"/>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34" name="TextBox 33"/>
            <p:cNvSpPr txBox="1"/>
            <p:nvPr/>
          </p:nvSpPr>
          <p:spPr>
            <a:xfrm>
              <a:off x="716922" y="5866254"/>
              <a:ext cx="16721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More stem cells</a:t>
              </a:r>
            </a:p>
          </p:txBody>
        </p:sp>
      </p:grpSp>
      <p:grpSp>
        <p:nvGrpSpPr>
          <p:cNvPr id="37" name="Group 36"/>
          <p:cNvGrpSpPr/>
          <p:nvPr/>
        </p:nvGrpSpPr>
        <p:grpSpPr>
          <a:xfrm>
            <a:off x="1564025" y="1324871"/>
            <a:ext cx="5212954" cy="2097053"/>
            <a:chOff x="1343088" y="1168143"/>
            <a:chExt cx="5212954" cy="2097053"/>
          </a:xfrm>
        </p:grpSpPr>
        <p:sp>
          <p:nvSpPr>
            <p:cNvPr id="38" name="Oval 37"/>
            <p:cNvSpPr>
              <a:spLocks noChangeAspect="1"/>
            </p:cNvSpPr>
            <p:nvPr/>
          </p:nvSpPr>
          <p:spPr bwMode="auto">
            <a:xfrm>
              <a:off x="1343088" y="3090384"/>
              <a:ext cx="218514" cy="174812"/>
            </a:xfrm>
            <a:prstGeom prst="ellipse">
              <a:avLst/>
            </a:prstGeom>
            <a:noFill/>
            <a:ln w="28575" cap="flat" cmpd="sng" algn="ctr">
              <a:solidFill>
                <a:srgbClr val="F19D19"/>
              </a:solidFill>
              <a:prstDash val="solid"/>
              <a:round/>
              <a:headEnd type="none" w="med" len="med"/>
              <a:tailEnd type="none" w="med" len="med"/>
            </a:ln>
            <a:effectLst/>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a typeface="ＭＳ Ｐゴシック" pitchFamily="24" charset="-128"/>
              </a:endParaRPr>
            </a:p>
          </p:txBody>
        </p:sp>
        <p:sp>
          <p:nvSpPr>
            <p:cNvPr id="39" name="Oval 38"/>
            <p:cNvSpPr>
              <a:spLocks noChangeAspect="1"/>
            </p:cNvSpPr>
            <p:nvPr/>
          </p:nvSpPr>
          <p:spPr bwMode="auto">
            <a:xfrm>
              <a:off x="4220829" y="1168143"/>
              <a:ext cx="2335213" cy="1657350"/>
            </a:xfrm>
            <a:prstGeom prst="ellipse">
              <a:avLst/>
            </a:prstGeom>
            <a:noFill/>
            <a:ln w="28575" cap="flat" cmpd="sng" algn="ctr">
              <a:solidFill>
                <a:srgbClr val="F19D19"/>
              </a:solidFill>
              <a:prstDash val="solid"/>
              <a:round/>
              <a:headEnd type="none" w="med" len="med"/>
              <a:tailEnd type="none" w="med" len="med"/>
            </a:ln>
            <a:effectLst/>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a typeface="ＭＳ Ｐゴシック" pitchFamily="24" charset="-128"/>
              </a:endParaRPr>
            </a:p>
          </p:txBody>
        </p:sp>
        <p:cxnSp>
          <p:nvCxnSpPr>
            <p:cNvPr id="40" name="Straight Connector 39"/>
            <p:cNvCxnSpPr>
              <a:cxnSpLocks noChangeShapeType="1"/>
              <a:stCxn id="38" idx="0"/>
              <a:endCxn id="39" idx="1"/>
            </p:cNvCxnSpPr>
            <p:nvPr/>
          </p:nvCxnSpPr>
          <p:spPr bwMode="auto">
            <a:xfrm flipV="1">
              <a:off x="1452345" y="1410856"/>
              <a:ext cx="3110468" cy="1679528"/>
            </a:xfrm>
            <a:prstGeom prst="line">
              <a:avLst/>
            </a:prstGeom>
            <a:noFill/>
            <a:ln w="28575" algn="ctr">
              <a:solidFill>
                <a:srgbClr val="F19D19"/>
              </a:solidFill>
              <a:round/>
              <a:headEnd/>
              <a:tailEnd/>
            </a:ln>
          </p:spPr>
        </p:cxnSp>
        <p:cxnSp>
          <p:nvCxnSpPr>
            <p:cNvPr id="41" name="Straight Connector 40"/>
            <p:cNvCxnSpPr>
              <a:cxnSpLocks noChangeShapeType="1"/>
              <a:stCxn id="38" idx="5"/>
              <a:endCxn id="39" idx="4"/>
            </p:cNvCxnSpPr>
            <p:nvPr/>
          </p:nvCxnSpPr>
          <p:spPr bwMode="auto">
            <a:xfrm flipV="1">
              <a:off x="1529601" y="2825493"/>
              <a:ext cx="3858835" cy="414102"/>
            </a:xfrm>
            <a:prstGeom prst="line">
              <a:avLst/>
            </a:prstGeom>
            <a:noFill/>
            <a:ln w="28575" algn="ctr">
              <a:solidFill>
                <a:srgbClr val="F19D19"/>
              </a:solidFill>
              <a:round/>
              <a:headEnd/>
              <a:tailEnd/>
            </a:ln>
          </p:spPr>
        </p:cxnSp>
      </p:grpSp>
      <p:sp>
        <p:nvSpPr>
          <p:cNvPr id="42" name="TextBox 41"/>
          <p:cNvSpPr txBox="1"/>
          <p:nvPr/>
        </p:nvSpPr>
        <p:spPr>
          <a:xfrm>
            <a:off x="6291469" y="2805403"/>
            <a:ext cx="252152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Hematopoietic Stem Cells (HSCs)</a:t>
            </a:r>
          </a:p>
        </p:txBody>
      </p:sp>
    </p:spTree>
    <p:extLst>
      <p:ext uri="{BB962C8B-B14F-4D97-AF65-F5344CB8AC3E}">
        <p14:creationId xmlns:p14="http://schemas.microsoft.com/office/powerpoint/2010/main" val="166959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Preserve Cord Tissue?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pSp>
        <p:nvGrpSpPr>
          <p:cNvPr id="5" name="Group 4"/>
          <p:cNvGrpSpPr/>
          <p:nvPr/>
        </p:nvGrpSpPr>
        <p:grpSpPr>
          <a:xfrm>
            <a:off x="5013200" y="1614015"/>
            <a:ext cx="1269508" cy="1167918"/>
            <a:chOff x="-11303000" y="-4079861"/>
            <a:chExt cx="1604961" cy="1522609"/>
          </a:xfrm>
        </p:grpSpPr>
        <p:grpSp>
          <p:nvGrpSpPr>
            <p:cNvPr id="6" name="Group 5"/>
            <p:cNvGrpSpPr/>
            <p:nvPr/>
          </p:nvGrpSpPr>
          <p:grpSpPr>
            <a:xfrm>
              <a:off x="-11303000" y="-3479800"/>
              <a:ext cx="990600" cy="922548"/>
              <a:chOff x="1828800" y="1066800"/>
              <a:chExt cx="3073400" cy="3886200"/>
            </a:xfrm>
          </p:grpSpPr>
          <p:sp>
            <p:nvSpPr>
              <p:cNvPr id="13" name="Oval 12"/>
              <p:cNvSpPr/>
              <p:nvPr/>
            </p:nvSpPr>
            <p:spPr>
              <a:xfrm rot="1498223">
                <a:off x="1828800" y="1066800"/>
                <a:ext cx="3073400" cy="3886200"/>
              </a:xfrm>
              <a:prstGeom prst="ellipse">
                <a:avLst/>
              </a:prstGeom>
              <a:solidFill>
                <a:srgbClr val="84ACB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Oval 13"/>
              <p:cNvSpPr/>
              <p:nvPr/>
            </p:nvSpPr>
            <p:spPr>
              <a:xfrm rot="20533416">
                <a:off x="2794000" y="2717800"/>
                <a:ext cx="1549400" cy="1092200"/>
              </a:xfrm>
              <a:prstGeom prst="ellipse">
                <a:avLst/>
              </a:prstGeom>
              <a:solidFill>
                <a:srgbClr val="8784C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11237506" y="-4079861"/>
              <a:ext cx="990600" cy="922548"/>
              <a:chOff x="1828800" y="1066800"/>
              <a:chExt cx="3073400" cy="3886200"/>
            </a:xfrm>
          </p:grpSpPr>
          <p:sp>
            <p:nvSpPr>
              <p:cNvPr id="11" name="Oval 10"/>
              <p:cNvSpPr/>
              <p:nvPr/>
            </p:nvSpPr>
            <p:spPr>
              <a:xfrm rot="1498223">
                <a:off x="1828800" y="1066800"/>
                <a:ext cx="3073400" cy="3886200"/>
              </a:xfrm>
              <a:prstGeom prst="ellipse">
                <a:avLst/>
              </a:prstGeom>
              <a:solidFill>
                <a:srgbClr val="84ACB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Oval 11"/>
              <p:cNvSpPr/>
              <p:nvPr/>
            </p:nvSpPr>
            <p:spPr>
              <a:xfrm rot="20533416">
                <a:off x="2794000" y="2717800"/>
                <a:ext cx="1549400" cy="1092200"/>
              </a:xfrm>
              <a:prstGeom prst="ellipse">
                <a:avLst/>
              </a:prstGeom>
              <a:solidFill>
                <a:srgbClr val="8784C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 name="Group 7"/>
            <p:cNvGrpSpPr/>
            <p:nvPr/>
          </p:nvGrpSpPr>
          <p:grpSpPr>
            <a:xfrm>
              <a:off x="-10688639" y="-3636247"/>
              <a:ext cx="990600" cy="922548"/>
              <a:chOff x="1828800" y="1066800"/>
              <a:chExt cx="3073400" cy="3886200"/>
            </a:xfrm>
          </p:grpSpPr>
          <p:sp>
            <p:nvSpPr>
              <p:cNvPr id="9" name="Oval 8"/>
              <p:cNvSpPr/>
              <p:nvPr/>
            </p:nvSpPr>
            <p:spPr>
              <a:xfrm rot="1498223">
                <a:off x="1828800" y="1066800"/>
                <a:ext cx="3073400" cy="3886200"/>
              </a:xfrm>
              <a:prstGeom prst="ellipse">
                <a:avLst/>
              </a:prstGeom>
              <a:solidFill>
                <a:srgbClr val="84ACB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Oval 9"/>
              <p:cNvSpPr/>
              <p:nvPr/>
            </p:nvSpPr>
            <p:spPr>
              <a:xfrm rot="20533416">
                <a:off x="2794000" y="2717800"/>
                <a:ext cx="1549400" cy="1092200"/>
              </a:xfrm>
              <a:prstGeom prst="ellipse">
                <a:avLst/>
              </a:prstGeom>
              <a:solidFill>
                <a:srgbClr val="8784C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pic>
        <p:nvPicPr>
          <p:cNvPr id="15" name="Picture 2" descr="C:\Documents and Settings\hmccune\My Documents\Graphics\Misc\HumanNewborn.jpg"/>
          <p:cNvPicPr>
            <a:picLocks noChangeAspect="1" noChangeArrowheads="1"/>
          </p:cNvPicPr>
          <p:nvPr/>
        </p:nvPicPr>
        <p:blipFill>
          <a:blip r:embed="rId2"/>
          <a:srcRect/>
          <a:stretch>
            <a:fillRect/>
          </a:stretch>
        </p:blipFill>
        <p:spPr bwMode="auto">
          <a:xfrm>
            <a:off x="428874" y="1587215"/>
            <a:ext cx="2310973" cy="280228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p:cNvGrpSpPr/>
          <p:nvPr/>
        </p:nvGrpSpPr>
        <p:grpSpPr>
          <a:xfrm>
            <a:off x="246607" y="5162233"/>
            <a:ext cx="1672189" cy="1496502"/>
            <a:chOff x="716922" y="4739084"/>
            <a:chExt cx="1672189" cy="1496502"/>
          </a:xfrm>
        </p:grpSpPr>
        <p:grpSp>
          <p:nvGrpSpPr>
            <p:cNvPr id="17" name="Group 16"/>
            <p:cNvGrpSpPr/>
            <p:nvPr/>
          </p:nvGrpSpPr>
          <p:grpSpPr>
            <a:xfrm>
              <a:off x="836691" y="4739084"/>
              <a:ext cx="1206871" cy="1108923"/>
              <a:chOff x="2137358" y="1701866"/>
              <a:chExt cx="2662003" cy="3344556"/>
            </a:xfrm>
          </p:grpSpPr>
          <p:sp>
            <p:nvSpPr>
              <p:cNvPr id="19" name="Oval 18"/>
              <p:cNvSpPr/>
              <p:nvPr/>
            </p:nvSpPr>
            <p:spPr>
              <a:xfrm rot="1498223">
                <a:off x="2137358" y="1701866"/>
                <a:ext cx="2662003" cy="3344556"/>
              </a:xfrm>
              <a:prstGeom prst="ellipse">
                <a:avLst/>
              </a:prstGeom>
              <a:solidFill>
                <a:srgbClr val="84ACB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 name="Oval 19"/>
              <p:cNvSpPr/>
              <p:nvPr/>
            </p:nvSpPr>
            <p:spPr>
              <a:xfrm rot="20533416">
                <a:off x="2827651" y="3012040"/>
                <a:ext cx="1088807" cy="889255"/>
              </a:xfrm>
              <a:prstGeom prst="ellipse">
                <a:avLst/>
              </a:prstGeom>
              <a:solidFill>
                <a:srgbClr val="8784C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8" name="TextBox 17"/>
            <p:cNvSpPr txBox="1"/>
            <p:nvPr/>
          </p:nvSpPr>
          <p:spPr>
            <a:xfrm>
              <a:off x="716922" y="5866254"/>
              <a:ext cx="16721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More stem cells</a:t>
              </a:r>
            </a:p>
          </p:txBody>
        </p:sp>
      </p:grpSp>
      <p:sp>
        <p:nvSpPr>
          <p:cNvPr id="21" name="TextBox 20"/>
          <p:cNvSpPr txBox="1"/>
          <p:nvPr/>
        </p:nvSpPr>
        <p:spPr>
          <a:xfrm>
            <a:off x="6120067" y="2765571"/>
            <a:ext cx="242238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Mesenchymal Stem Cells (MSCs)</a:t>
            </a:r>
          </a:p>
        </p:txBody>
      </p:sp>
      <p:grpSp>
        <p:nvGrpSpPr>
          <p:cNvPr id="22" name="Group 21"/>
          <p:cNvGrpSpPr/>
          <p:nvPr/>
        </p:nvGrpSpPr>
        <p:grpSpPr>
          <a:xfrm>
            <a:off x="1431601" y="1410731"/>
            <a:ext cx="5253523" cy="2559508"/>
            <a:chOff x="1261144" y="1122973"/>
            <a:chExt cx="5253523" cy="2559508"/>
          </a:xfrm>
        </p:grpSpPr>
        <p:sp>
          <p:nvSpPr>
            <p:cNvPr id="23" name="Oval 22"/>
            <p:cNvSpPr>
              <a:spLocks noChangeAspect="1"/>
            </p:cNvSpPr>
            <p:nvPr/>
          </p:nvSpPr>
          <p:spPr bwMode="auto">
            <a:xfrm>
              <a:off x="4179454" y="1122973"/>
              <a:ext cx="2335213" cy="1657350"/>
            </a:xfrm>
            <a:prstGeom prst="ellipse">
              <a:avLst/>
            </a:prstGeom>
            <a:noFill/>
            <a:ln w="28575" cap="flat" cmpd="sng" algn="ctr">
              <a:solidFill>
                <a:srgbClr val="F19D19"/>
              </a:solidFill>
              <a:prstDash val="solid"/>
              <a:round/>
              <a:headEnd type="none" w="med" len="med"/>
              <a:tailEnd type="none" w="med" len="med"/>
            </a:ln>
            <a:effectLst/>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a typeface="ＭＳ Ｐゴシック" pitchFamily="24" charset="-128"/>
              </a:endParaRPr>
            </a:p>
          </p:txBody>
        </p:sp>
        <p:cxnSp>
          <p:nvCxnSpPr>
            <p:cNvPr id="24" name="Straight Connector 23"/>
            <p:cNvCxnSpPr>
              <a:cxnSpLocks noChangeShapeType="1"/>
              <a:endCxn id="23" idx="1"/>
            </p:cNvCxnSpPr>
            <p:nvPr/>
          </p:nvCxnSpPr>
          <p:spPr bwMode="auto">
            <a:xfrm flipV="1">
              <a:off x="1409164" y="1365686"/>
              <a:ext cx="3112274" cy="1839556"/>
            </a:xfrm>
            <a:prstGeom prst="line">
              <a:avLst/>
            </a:prstGeom>
            <a:noFill/>
            <a:ln w="28575" algn="ctr">
              <a:solidFill>
                <a:srgbClr val="F19D19"/>
              </a:solidFill>
              <a:round/>
              <a:headEnd/>
              <a:tailEnd/>
            </a:ln>
          </p:spPr>
        </p:cxnSp>
        <p:cxnSp>
          <p:nvCxnSpPr>
            <p:cNvPr id="25" name="Straight Connector 24"/>
            <p:cNvCxnSpPr>
              <a:cxnSpLocks noChangeShapeType="1"/>
              <a:stCxn id="26" idx="2"/>
              <a:endCxn id="23" idx="4"/>
            </p:cNvCxnSpPr>
            <p:nvPr/>
          </p:nvCxnSpPr>
          <p:spPr bwMode="auto">
            <a:xfrm flipV="1">
              <a:off x="1289390" y="2780323"/>
              <a:ext cx="4057671" cy="893319"/>
            </a:xfrm>
            <a:prstGeom prst="line">
              <a:avLst/>
            </a:prstGeom>
            <a:noFill/>
            <a:ln w="28575" algn="ctr">
              <a:solidFill>
                <a:srgbClr val="F19D19"/>
              </a:solidFill>
              <a:round/>
              <a:headEnd/>
              <a:tailEnd/>
            </a:ln>
          </p:spPr>
        </p:cxnSp>
        <p:sp>
          <p:nvSpPr>
            <p:cNvPr id="26" name="Rectangle 25"/>
            <p:cNvSpPr/>
            <p:nvPr/>
          </p:nvSpPr>
          <p:spPr>
            <a:xfrm rot="909107">
              <a:off x="1261144" y="3173959"/>
              <a:ext cx="189408" cy="508522"/>
            </a:xfrm>
            <a:prstGeom prst="rect">
              <a:avLst/>
            </a:prstGeom>
            <a:noFill/>
            <a:ln w="28575" cap="flat" cmpd="sng" algn="ctr">
              <a:solidFill>
                <a:srgbClr val="F19D1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grpSp>
      <p:grpSp>
        <p:nvGrpSpPr>
          <p:cNvPr id="27" name="Group 26"/>
          <p:cNvGrpSpPr/>
          <p:nvPr/>
        </p:nvGrpSpPr>
        <p:grpSpPr>
          <a:xfrm>
            <a:off x="7479187" y="4574278"/>
            <a:ext cx="1592508" cy="2084457"/>
            <a:chOff x="14129571" y="-5357694"/>
            <a:chExt cx="1592508" cy="2084457"/>
          </a:xfrm>
        </p:grpSpPr>
        <p:grpSp>
          <p:nvGrpSpPr>
            <p:cNvPr id="28" name="Group 120"/>
            <p:cNvGrpSpPr>
              <a:grpSpLocks noChangeAspect="1"/>
            </p:cNvGrpSpPr>
            <p:nvPr/>
          </p:nvGrpSpPr>
          <p:grpSpPr bwMode="auto">
            <a:xfrm>
              <a:off x="14129571" y="-5357694"/>
              <a:ext cx="1592508" cy="1555838"/>
              <a:chOff x="240" y="2592"/>
              <a:chExt cx="1200" cy="1166"/>
            </a:xfrm>
          </p:grpSpPr>
          <p:sp>
            <p:nvSpPr>
              <p:cNvPr id="30" name="Freeform 97"/>
              <p:cNvSpPr>
                <a:spLocks noChangeAspect="1"/>
              </p:cNvSpPr>
              <p:nvPr/>
            </p:nvSpPr>
            <p:spPr bwMode="auto">
              <a:xfrm>
                <a:off x="240" y="2658"/>
                <a:ext cx="447" cy="374"/>
              </a:xfrm>
              <a:custGeom>
                <a:avLst/>
                <a:gdLst>
                  <a:gd name="T0" fmla="*/ 215 w 504"/>
                  <a:gd name="T1" fmla="*/ 12 h 419"/>
                  <a:gd name="T2" fmla="*/ 103 w 504"/>
                  <a:gd name="T3" fmla="*/ 15 h 419"/>
                  <a:gd name="T4" fmla="*/ 39 w 504"/>
                  <a:gd name="T5" fmla="*/ 106 h 419"/>
                  <a:gd name="T6" fmla="*/ 18 w 504"/>
                  <a:gd name="T7" fmla="*/ 229 h 419"/>
                  <a:gd name="T8" fmla="*/ 145 w 504"/>
                  <a:gd name="T9" fmla="*/ 358 h 419"/>
                  <a:gd name="T10" fmla="*/ 263 w 504"/>
                  <a:gd name="T11" fmla="*/ 326 h 419"/>
                  <a:gd name="T12" fmla="*/ 401 w 504"/>
                  <a:gd name="T13" fmla="*/ 315 h 419"/>
                  <a:gd name="T14" fmla="*/ 443 w 504"/>
                  <a:gd name="T15" fmla="*/ 187 h 419"/>
                  <a:gd name="T16" fmla="*/ 377 w 504"/>
                  <a:gd name="T17" fmla="*/ 82 h 419"/>
                  <a:gd name="T18" fmla="*/ 324 w 504"/>
                  <a:gd name="T19" fmla="*/ 39 h 419"/>
                  <a:gd name="T20" fmla="*/ 215 w 504"/>
                  <a:gd name="T21" fmla="*/ 12 h 4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4"/>
                  <a:gd name="T34" fmla="*/ 0 h 419"/>
                  <a:gd name="T35" fmla="*/ 504 w 504"/>
                  <a:gd name="T36" fmla="*/ 419 h 4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4" h="419">
                    <a:moveTo>
                      <a:pt x="242" y="14"/>
                    </a:moveTo>
                    <a:cubicBezTo>
                      <a:pt x="201" y="10"/>
                      <a:pt x="149" y="0"/>
                      <a:pt x="116" y="17"/>
                    </a:cubicBezTo>
                    <a:cubicBezTo>
                      <a:pt x="83" y="34"/>
                      <a:pt x="60" y="79"/>
                      <a:pt x="44" y="119"/>
                    </a:cubicBezTo>
                    <a:cubicBezTo>
                      <a:pt x="28" y="159"/>
                      <a:pt x="0" y="210"/>
                      <a:pt x="20" y="257"/>
                    </a:cubicBezTo>
                    <a:cubicBezTo>
                      <a:pt x="40" y="304"/>
                      <a:pt x="118" y="383"/>
                      <a:pt x="164" y="401"/>
                    </a:cubicBezTo>
                    <a:cubicBezTo>
                      <a:pt x="210" y="419"/>
                      <a:pt x="248" y="373"/>
                      <a:pt x="296" y="365"/>
                    </a:cubicBezTo>
                    <a:cubicBezTo>
                      <a:pt x="344" y="357"/>
                      <a:pt x="418" y="379"/>
                      <a:pt x="452" y="353"/>
                    </a:cubicBezTo>
                    <a:cubicBezTo>
                      <a:pt x="486" y="327"/>
                      <a:pt x="504" y="252"/>
                      <a:pt x="500" y="209"/>
                    </a:cubicBezTo>
                    <a:cubicBezTo>
                      <a:pt x="496" y="166"/>
                      <a:pt x="447" y="119"/>
                      <a:pt x="425" y="92"/>
                    </a:cubicBezTo>
                    <a:cubicBezTo>
                      <a:pt x="403" y="65"/>
                      <a:pt x="395" y="57"/>
                      <a:pt x="365" y="44"/>
                    </a:cubicBezTo>
                    <a:cubicBezTo>
                      <a:pt x="335" y="31"/>
                      <a:pt x="283" y="18"/>
                      <a:pt x="242" y="14"/>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1" name="Freeform 98"/>
              <p:cNvSpPr>
                <a:spLocks noChangeAspect="1"/>
              </p:cNvSpPr>
              <p:nvPr/>
            </p:nvSpPr>
            <p:spPr bwMode="auto">
              <a:xfrm>
                <a:off x="599" y="2592"/>
                <a:ext cx="393" cy="426"/>
              </a:xfrm>
              <a:custGeom>
                <a:avLst/>
                <a:gdLst>
                  <a:gd name="T0" fmla="*/ 381 w 443"/>
                  <a:gd name="T1" fmla="*/ 233 h 477"/>
                  <a:gd name="T2" fmla="*/ 370 w 443"/>
                  <a:gd name="T3" fmla="*/ 62 h 477"/>
                  <a:gd name="T4" fmla="*/ 240 w 443"/>
                  <a:gd name="T5" fmla="*/ 28 h 477"/>
                  <a:gd name="T6" fmla="*/ 180 w 443"/>
                  <a:gd name="T7" fmla="*/ 14 h 477"/>
                  <a:gd name="T8" fmla="*/ 106 w 443"/>
                  <a:gd name="T9" fmla="*/ 6 h 477"/>
                  <a:gd name="T10" fmla="*/ 39 w 443"/>
                  <a:gd name="T11" fmla="*/ 54 h 477"/>
                  <a:gd name="T12" fmla="*/ 7 w 443"/>
                  <a:gd name="T13" fmla="*/ 119 h 477"/>
                  <a:gd name="T14" fmla="*/ 84 w 443"/>
                  <a:gd name="T15" fmla="*/ 234 h 477"/>
                  <a:gd name="T16" fmla="*/ 76 w 443"/>
                  <a:gd name="T17" fmla="*/ 387 h 477"/>
                  <a:gd name="T18" fmla="*/ 223 w 443"/>
                  <a:gd name="T19" fmla="*/ 415 h 477"/>
                  <a:gd name="T20" fmla="*/ 302 w 443"/>
                  <a:gd name="T21" fmla="*/ 324 h 477"/>
                  <a:gd name="T22" fmla="*/ 360 w 443"/>
                  <a:gd name="T23" fmla="*/ 285 h 477"/>
                  <a:gd name="T24" fmla="*/ 381 w 443"/>
                  <a:gd name="T25" fmla="*/ 233 h 4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477"/>
                  <a:gd name="T41" fmla="*/ 443 w 443"/>
                  <a:gd name="T42" fmla="*/ 477 h 4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477">
                    <a:moveTo>
                      <a:pt x="430" y="261"/>
                    </a:moveTo>
                    <a:cubicBezTo>
                      <a:pt x="427" y="221"/>
                      <a:pt x="443" y="107"/>
                      <a:pt x="417" y="69"/>
                    </a:cubicBezTo>
                    <a:cubicBezTo>
                      <a:pt x="390" y="31"/>
                      <a:pt x="306" y="40"/>
                      <a:pt x="270" y="31"/>
                    </a:cubicBezTo>
                    <a:cubicBezTo>
                      <a:pt x="234" y="22"/>
                      <a:pt x="228" y="20"/>
                      <a:pt x="203" y="16"/>
                    </a:cubicBezTo>
                    <a:cubicBezTo>
                      <a:pt x="178" y="12"/>
                      <a:pt x="145" y="0"/>
                      <a:pt x="119" y="7"/>
                    </a:cubicBezTo>
                    <a:cubicBezTo>
                      <a:pt x="93" y="14"/>
                      <a:pt x="62" y="40"/>
                      <a:pt x="44" y="61"/>
                    </a:cubicBezTo>
                    <a:cubicBezTo>
                      <a:pt x="26" y="82"/>
                      <a:pt x="0" y="100"/>
                      <a:pt x="8" y="133"/>
                    </a:cubicBezTo>
                    <a:cubicBezTo>
                      <a:pt x="16" y="166"/>
                      <a:pt x="82" y="212"/>
                      <a:pt x="95" y="262"/>
                    </a:cubicBezTo>
                    <a:cubicBezTo>
                      <a:pt x="108" y="312"/>
                      <a:pt x="60" y="399"/>
                      <a:pt x="86" y="433"/>
                    </a:cubicBezTo>
                    <a:cubicBezTo>
                      <a:pt x="112" y="467"/>
                      <a:pt x="209" y="477"/>
                      <a:pt x="251" y="465"/>
                    </a:cubicBezTo>
                    <a:cubicBezTo>
                      <a:pt x="293" y="453"/>
                      <a:pt x="315" y="387"/>
                      <a:pt x="340" y="363"/>
                    </a:cubicBezTo>
                    <a:cubicBezTo>
                      <a:pt x="366" y="339"/>
                      <a:pt x="392" y="336"/>
                      <a:pt x="406" y="319"/>
                    </a:cubicBezTo>
                    <a:cubicBezTo>
                      <a:pt x="421" y="302"/>
                      <a:pt x="424" y="273"/>
                      <a:pt x="430" y="261"/>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2" name="Freeform 99"/>
              <p:cNvSpPr>
                <a:spLocks noChangeAspect="1"/>
              </p:cNvSpPr>
              <p:nvPr/>
            </p:nvSpPr>
            <p:spPr bwMode="auto">
              <a:xfrm>
                <a:off x="384" y="2987"/>
                <a:ext cx="396" cy="421"/>
              </a:xfrm>
              <a:custGeom>
                <a:avLst/>
                <a:gdLst>
                  <a:gd name="T0" fmla="*/ 381 w 447"/>
                  <a:gd name="T1" fmla="*/ 228 h 472"/>
                  <a:gd name="T2" fmla="*/ 390 w 447"/>
                  <a:gd name="T3" fmla="*/ 56 h 472"/>
                  <a:gd name="T4" fmla="*/ 342 w 447"/>
                  <a:gd name="T5" fmla="*/ 21 h 472"/>
                  <a:gd name="T6" fmla="*/ 281 w 447"/>
                  <a:gd name="T7" fmla="*/ 3 h 472"/>
                  <a:gd name="T8" fmla="*/ 204 w 447"/>
                  <a:gd name="T9" fmla="*/ 5 h 472"/>
                  <a:gd name="T10" fmla="*/ 129 w 447"/>
                  <a:gd name="T11" fmla="*/ 8 h 472"/>
                  <a:gd name="T12" fmla="*/ 31 w 447"/>
                  <a:gd name="T13" fmla="*/ 45 h 472"/>
                  <a:gd name="T14" fmla="*/ 2 w 447"/>
                  <a:gd name="T15" fmla="*/ 149 h 472"/>
                  <a:gd name="T16" fmla="*/ 42 w 447"/>
                  <a:gd name="T17" fmla="*/ 252 h 472"/>
                  <a:gd name="T18" fmla="*/ 76 w 447"/>
                  <a:gd name="T19" fmla="*/ 382 h 472"/>
                  <a:gd name="T20" fmla="*/ 222 w 447"/>
                  <a:gd name="T21" fmla="*/ 410 h 472"/>
                  <a:gd name="T22" fmla="*/ 301 w 447"/>
                  <a:gd name="T23" fmla="*/ 319 h 472"/>
                  <a:gd name="T24" fmla="*/ 360 w 447"/>
                  <a:gd name="T25" fmla="*/ 280 h 472"/>
                  <a:gd name="T26" fmla="*/ 381 w 447"/>
                  <a:gd name="T27" fmla="*/ 228 h 4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7"/>
                  <a:gd name="T43" fmla="*/ 0 h 472"/>
                  <a:gd name="T44" fmla="*/ 447 w 447"/>
                  <a:gd name="T45" fmla="*/ 472 h 4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7" h="472">
                    <a:moveTo>
                      <a:pt x="430" y="256"/>
                    </a:moveTo>
                    <a:cubicBezTo>
                      <a:pt x="436" y="214"/>
                      <a:pt x="447" y="102"/>
                      <a:pt x="440" y="63"/>
                    </a:cubicBezTo>
                    <a:cubicBezTo>
                      <a:pt x="433" y="24"/>
                      <a:pt x="406" y="34"/>
                      <a:pt x="386" y="24"/>
                    </a:cubicBezTo>
                    <a:cubicBezTo>
                      <a:pt x="366" y="14"/>
                      <a:pt x="343" y="6"/>
                      <a:pt x="317" y="3"/>
                    </a:cubicBezTo>
                    <a:cubicBezTo>
                      <a:pt x="291" y="0"/>
                      <a:pt x="258" y="5"/>
                      <a:pt x="230" y="6"/>
                    </a:cubicBezTo>
                    <a:cubicBezTo>
                      <a:pt x="202" y="7"/>
                      <a:pt x="178" y="2"/>
                      <a:pt x="146" y="9"/>
                    </a:cubicBezTo>
                    <a:cubicBezTo>
                      <a:pt x="114" y="16"/>
                      <a:pt x="59" y="25"/>
                      <a:pt x="35" y="51"/>
                    </a:cubicBezTo>
                    <a:cubicBezTo>
                      <a:pt x="11" y="77"/>
                      <a:pt x="0" y="129"/>
                      <a:pt x="2" y="167"/>
                    </a:cubicBezTo>
                    <a:cubicBezTo>
                      <a:pt x="4" y="205"/>
                      <a:pt x="33" y="238"/>
                      <a:pt x="47" y="282"/>
                    </a:cubicBezTo>
                    <a:cubicBezTo>
                      <a:pt x="61" y="326"/>
                      <a:pt x="52" y="398"/>
                      <a:pt x="86" y="428"/>
                    </a:cubicBezTo>
                    <a:cubicBezTo>
                      <a:pt x="120" y="458"/>
                      <a:pt x="209" y="472"/>
                      <a:pt x="251" y="460"/>
                    </a:cubicBezTo>
                    <a:cubicBezTo>
                      <a:pt x="293" y="448"/>
                      <a:pt x="315" y="382"/>
                      <a:pt x="340" y="358"/>
                    </a:cubicBezTo>
                    <a:cubicBezTo>
                      <a:pt x="366" y="334"/>
                      <a:pt x="392" y="331"/>
                      <a:pt x="406" y="314"/>
                    </a:cubicBezTo>
                    <a:cubicBezTo>
                      <a:pt x="421" y="297"/>
                      <a:pt x="429" y="290"/>
                      <a:pt x="430" y="256"/>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3" name="Freeform 100"/>
              <p:cNvSpPr>
                <a:spLocks noChangeAspect="1"/>
              </p:cNvSpPr>
              <p:nvPr/>
            </p:nvSpPr>
            <p:spPr bwMode="auto">
              <a:xfrm>
                <a:off x="762" y="2901"/>
                <a:ext cx="355" cy="470"/>
              </a:xfrm>
              <a:custGeom>
                <a:avLst/>
                <a:gdLst>
                  <a:gd name="T0" fmla="*/ 328 w 400"/>
                  <a:gd name="T1" fmla="*/ 265 h 526"/>
                  <a:gd name="T2" fmla="*/ 355 w 400"/>
                  <a:gd name="T3" fmla="*/ 158 h 526"/>
                  <a:gd name="T4" fmla="*/ 327 w 400"/>
                  <a:gd name="T5" fmla="*/ 76 h 526"/>
                  <a:gd name="T6" fmla="*/ 264 w 400"/>
                  <a:gd name="T7" fmla="*/ 13 h 526"/>
                  <a:gd name="T8" fmla="*/ 190 w 400"/>
                  <a:gd name="T9" fmla="*/ 3 h 526"/>
                  <a:gd name="T10" fmla="*/ 147 w 400"/>
                  <a:gd name="T11" fmla="*/ 29 h 526"/>
                  <a:gd name="T12" fmla="*/ 81 w 400"/>
                  <a:gd name="T13" fmla="*/ 105 h 526"/>
                  <a:gd name="T14" fmla="*/ 25 w 400"/>
                  <a:gd name="T15" fmla="*/ 131 h 526"/>
                  <a:gd name="T16" fmla="*/ 22 w 400"/>
                  <a:gd name="T17" fmla="*/ 225 h 526"/>
                  <a:gd name="T18" fmla="*/ 17 w 400"/>
                  <a:gd name="T19" fmla="*/ 348 h 526"/>
                  <a:gd name="T20" fmla="*/ 122 w 400"/>
                  <a:gd name="T21" fmla="*/ 456 h 526"/>
                  <a:gd name="T22" fmla="*/ 230 w 400"/>
                  <a:gd name="T23" fmla="*/ 434 h 526"/>
                  <a:gd name="T24" fmla="*/ 272 w 400"/>
                  <a:gd name="T25" fmla="*/ 394 h 526"/>
                  <a:gd name="T26" fmla="*/ 304 w 400"/>
                  <a:gd name="T27" fmla="*/ 327 h 526"/>
                  <a:gd name="T28" fmla="*/ 328 w 400"/>
                  <a:gd name="T29" fmla="*/ 265 h 5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0"/>
                  <a:gd name="T46" fmla="*/ 0 h 526"/>
                  <a:gd name="T47" fmla="*/ 400 w 400"/>
                  <a:gd name="T48" fmla="*/ 526 h 5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0" h="526">
                    <a:moveTo>
                      <a:pt x="370" y="297"/>
                    </a:moveTo>
                    <a:cubicBezTo>
                      <a:pt x="379" y="266"/>
                      <a:pt x="400" y="212"/>
                      <a:pt x="400" y="177"/>
                    </a:cubicBezTo>
                    <a:cubicBezTo>
                      <a:pt x="400" y="142"/>
                      <a:pt x="386" y="112"/>
                      <a:pt x="369" y="85"/>
                    </a:cubicBezTo>
                    <a:cubicBezTo>
                      <a:pt x="352" y="58"/>
                      <a:pt x="324" y="29"/>
                      <a:pt x="298" y="15"/>
                    </a:cubicBezTo>
                    <a:cubicBezTo>
                      <a:pt x="272" y="1"/>
                      <a:pt x="236" y="0"/>
                      <a:pt x="214" y="3"/>
                    </a:cubicBezTo>
                    <a:cubicBezTo>
                      <a:pt x="192" y="6"/>
                      <a:pt x="186" y="14"/>
                      <a:pt x="166" y="33"/>
                    </a:cubicBezTo>
                    <a:cubicBezTo>
                      <a:pt x="146" y="52"/>
                      <a:pt x="114" y="98"/>
                      <a:pt x="91" y="117"/>
                    </a:cubicBezTo>
                    <a:cubicBezTo>
                      <a:pt x="68" y="136"/>
                      <a:pt x="39" y="125"/>
                      <a:pt x="28" y="147"/>
                    </a:cubicBezTo>
                    <a:cubicBezTo>
                      <a:pt x="17" y="169"/>
                      <a:pt x="26" y="212"/>
                      <a:pt x="25" y="252"/>
                    </a:cubicBezTo>
                    <a:cubicBezTo>
                      <a:pt x="24" y="292"/>
                      <a:pt x="0" y="347"/>
                      <a:pt x="19" y="390"/>
                    </a:cubicBezTo>
                    <a:cubicBezTo>
                      <a:pt x="38" y="433"/>
                      <a:pt x="98" y="494"/>
                      <a:pt x="138" y="510"/>
                    </a:cubicBezTo>
                    <a:cubicBezTo>
                      <a:pt x="178" y="526"/>
                      <a:pt x="231" y="497"/>
                      <a:pt x="259" y="486"/>
                    </a:cubicBezTo>
                    <a:cubicBezTo>
                      <a:pt x="287" y="475"/>
                      <a:pt x="293" y="461"/>
                      <a:pt x="307" y="441"/>
                    </a:cubicBezTo>
                    <a:cubicBezTo>
                      <a:pt x="321" y="421"/>
                      <a:pt x="333" y="390"/>
                      <a:pt x="343" y="366"/>
                    </a:cubicBezTo>
                    <a:cubicBezTo>
                      <a:pt x="353" y="342"/>
                      <a:pt x="361" y="328"/>
                      <a:pt x="370" y="297"/>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4" name="Freeform 102"/>
              <p:cNvSpPr>
                <a:spLocks noChangeAspect="1"/>
              </p:cNvSpPr>
              <p:nvPr/>
            </p:nvSpPr>
            <p:spPr bwMode="auto">
              <a:xfrm>
                <a:off x="1067" y="2996"/>
                <a:ext cx="373" cy="400"/>
              </a:xfrm>
              <a:custGeom>
                <a:avLst/>
                <a:gdLst>
                  <a:gd name="T0" fmla="*/ 346 w 420"/>
                  <a:gd name="T1" fmla="*/ 277 h 449"/>
                  <a:gd name="T2" fmla="*/ 373 w 420"/>
                  <a:gd name="T3" fmla="*/ 170 h 449"/>
                  <a:gd name="T4" fmla="*/ 345 w 420"/>
                  <a:gd name="T5" fmla="*/ 88 h 449"/>
                  <a:gd name="T6" fmla="*/ 282 w 420"/>
                  <a:gd name="T7" fmla="*/ 26 h 449"/>
                  <a:gd name="T8" fmla="*/ 242 w 420"/>
                  <a:gd name="T9" fmla="*/ 2 h 449"/>
                  <a:gd name="T10" fmla="*/ 183 w 420"/>
                  <a:gd name="T11" fmla="*/ 12 h 449"/>
                  <a:gd name="T12" fmla="*/ 132 w 420"/>
                  <a:gd name="T13" fmla="*/ 23 h 449"/>
                  <a:gd name="T14" fmla="*/ 71 w 420"/>
                  <a:gd name="T15" fmla="*/ 34 h 449"/>
                  <a:gd name="T16" fmla="*/ 47 w 420"/>
                  <a:gd name="T17" fmla="*/ 149 h 449"/>
                  <a:gd name="T18" fmla="*/ 2 w 420"/>
                  <a:gd name="T19" fmla="*/ 264 h 449"/>
                  <a:gd name="T20" fmla="*/ 35 w 420"/>
                  <a:gd name="T21" fmla="*/ 360 h 449"/>
                  <a:gd name="T22" fmla="*/ 140 w 420"/>
                  <a:gd name="T23" fmla="*/ 395 h 449"/>
                  <a:gd name="T24" fmla="*/ 231 w 420"/>
                  <a:gd name="T25" fmla="*/ 392 h 449"/>
                  <a:gd name="T26" fmla="*/ 276 w 420"/>
                  <a:gd name="T27" fmla="*/ 365 h 449"/>
                  <a:gd name="T28" fmla="*/ 322 w 420"/>
                  <a:gd name="T29" fmla="*/ 339 h 449"/>
                  <a:gd name="T30" fmla="*/ 346 w 420"/>
                  <a:gd name="T31" fmla="*/ 27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449"/>
                  <a:gd name="T50" fmla="*/ 420 w 420"/>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449">
                    <a:moveTo>
                      <a:pt x="390" y="311"/>
                    </a:moveTo>
                    <a:cubicBezTo>
                      <a:pt x="399" y="280"/>
                      <a:pt x="420" y="226"/>
                      <a:pt x="420" y="191"/>
                    </a:cubicBezTo>
                    <a:cubicBezTo>
                      <a:pt x="420" y="156"/>
                      <a:pt x="406" y="126"/>
                      <a:pt x="389" y="99"/>
                    </a:cubicBezTo>
                    <a:cubicBezTo>
                      <a:pt x="372" y="72"/>
                      <a:pt x="338" y="45"/>
                      <a:pt x="318" y="29"/>
                    </a:cubicBezTo>
                    <a:cubicBezTo>
                      <a:pt x="298" y="13"/>
                      <a:pt x="291" y="4"/>
                      <a:pt x="272" y="2"/>
                    </a:cubicBezTo>
                    <a:cubicBezTo>
                      <a:pt x="253" y="0"/>
                      <a:pt x="226" y="10"/>
                      <a:pt x="206" y="14"/>
                    </a:cubicBezTo>
                    <a:cubicBezTo>
                      <a:pt x="186" y="18"/>
                      <a:pt x="170" y="22"/>
                      <a:pt x="149" y="26"/>
                    </a:cubicBezTo>
                    <a:cubicBezTo>
                      <a:pt x="128" y="30"/>
                      <a:pt x="96" y="14"/>
                      <a:pt x="80" y="38"/>
                    </a:cubicBezTo>
                    <a:cubicBezTo>
                      <a:pt x="64" y="62"/>
                      <a:pt x="66" y="124"/>
                      <a:pt x="53" y="167"/>
                    </a:cubicBezTo>
                    <a:cubicBezTo>
                      <a:pt x="40" y="210"/>
                      <a:pt x="4" y="257"/>
                      <a:pt x="2" y="296"/>
                    </a:cubicBezTo>
                    <a:cubicBezTo>
                      <a:pt x="0" y="335"/>
                      <a:pt x="13" y="380"/>
                      <a:pt x="39" y="404"/>
                    </a:cubicBezTo>
                    <a:cubicBezTo>
                      <a:pt x="65" y="428"/>
                      <a:pt x="121" y="437"/>
                      <a:pt x="158" y="443"/>
                    </a:cubicBezTo>
                    <a:cubicBezTo>
                      <a:pt x="195" y="449"/>
                      <a:pt x="235" y="445"/>
                      <a:pt x="260" y="440"/>
                    </a:cubicBezTo>
                    <a:cubicBezTo>
                      <a:pt x="285" y="435"/>
                      <a:pt x="294" y="420"/>
                      <a:pt x="311" y="410"/>
                    </a:cubicBezTo>
                    <a:cubicBezTo>
                      <a:pt x="328" y="400"/>
                      <a:pt x="350" y="396"/>
                      <a:pt x="363" y="380"/>
                    </a:cubicBezTo>
                    <a:cubicBezTo>
                      <a:pt x="376" y="364"/>
                      <a:pt x="381" y="342"/>
                      <a:pt x="390" y="311"/>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5" name="Freeform 105"/>
              <p:cNvSpPr>
                <a:spLocks noChangeAspect="1"/>
              </p:cNvSpPr>
              <p:nvPr/>
            </p:nvSpPr>
            <p:spPr bwMode="auto">
              <a:xfrm>
                <a:off x="289" y="2796"/>
                <a:ext cx="127" cy="126"/>
              </a:xfrm>
              <a:custGeom>
                <a:avLst/>
                <a:gdLst>
                  <a:gd name="T0" fmla="*/ 43 w 144"/>
                  <a:gd name="T1" fmla="*/ 5 h 141"/>
                  <a:gd name="T2" fmla="*/ 1 w 144"/>
                  <a:gd name="T3" fmla="*/ 63 h 141"/>
                  <a:gd name="T4" fmla="*/ 36 w 144"/>
                  <a:gd name="T5" fmla="*/ 119 h 141"/>
                  <a:gd name="T6" fmla="*/ 102 w 144"/>
                  <a:gd name="T7" fmla="*/ 109 h 141"/>
                  <a:gd name="T8" fmla="*/ 117 w 144"/>
                  <a:gd name="T9" fmla="*/ 33 h 141"/>
                  <a:gd name="T10" fmla="*/ 43 w 144"/>
                  <a:gd name="T11" fmla="*/ 5 h 141"/>
                  <a:gd name="T12" fmla="*/ 0 60000 65536"/>
                  <a:gd name="T13" fmla="*/ 0 60000 65536"/>
                  <a:gd name="T14" fmla="*/ 0 60000 65536"/>
                  <a:gd name="T15" fmla="*/ 0 60000 65536"/>
                  <a:gd name="T16" fmla="*/ 0 60000 65536"/>
                  <a:gd name="T17" fmla="*/ 0 60000 65536"/>
                  <a:gd name="T18" fmla="*/ 0 w 144"/>
                  <a:gd name="T19" fmla="*/ 0 h 141"/>
                  <a:gd name="T20" fmla="*/ 144 w 14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44" h="141">
                    <a:moveTo>
                      <a:pt x="49" y="6"/>
                    </a:moveTo>
                    <a:cubicBezTo>
                      <a:pt x="27" y="12"/>
                      <a:pt x="2" y="50"/>
                      <a:pt x="1" y="71"/>
                    </a:cubicBezTo>
                    <a:cubicBezTo>
                      <a:pt x="0" y="92"/>
                      <a:pt x="22" y="126"/>
                      <a:pt x="41" y="133"/>
                    </a:cubicBezTo>
                    <a:cubicBezTo>
                      <a:pt x="60" y="141"/>
                      <a:pt x="99" y="139"/>
                      <a:pt x="116" y="122"/>
                    </a:cubicBezTo>
                    <a:cubicBezTo>
                      <a:pt x="132" y="105"/>
                      <a:pt x="144" y="56"/>
                      <a:pt x="133" y="37"/>
                    </a:cubicBezTo>
                    <a:cubicBezTo>
                      <a:pt x="122" y="18"/>
                      <a:pt x="71" y="0"/>
                      <a:pt x="49" y="6"/>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6" name="Freeform 109"/>
              <p:cNvSpPr>
                <a:spLocks noChangeAspect="1"/>
              </p:cNvSpPr>
              <p:nvPr/>
            </p:nvSpPr>
            <p:spPr bwMode="auto">
              <a:xfrm>
                <a:off x="588" y="3122"/>
                <a:ext cx="139" cy="140"/>
              </a:xfrm>
              <a:custGeom>
                <a:avLst/>
                <a:gdLst>
                  <a:gd name="T0" fmla="*/ 39 w 157"/>
                  <a:gd name="T1" fmla="*/ 14 h 156"/>
                  <a:gd name="T2" fmla="*/ 0 w 157"/>
                  <a:gd name="T3" fmla="*/ 81 h 156"/>
                  <a:gd name="T4" fmla="*/ 35 w 157"/>
                  <a:gd name="T5" fmla="*/ 136 h 156"/>
                  <a:gd name="T6" fmla="*/ 127 w 157"/>
                  <a:gd name="T7" fmla="*/ 103 h 156"/>
                  <a:gd name="T8" fmla="*/ 104 w 157"/>
                  <a:gd name="T9" fmla="*/ 14 h 156"/>
                  <a:gd name="T10" fmla="*/ 39 w 157"/>
                  <a:gd name="T11" fmla="*/ 14 h 156"/>
                  <a:gd name="T12" fmla="*/ 0 60000 65536"/>
                  <a:gd name="T13" fmla="*/ 0 60000 65536"/>
                  <a:gd name="T14" fmla="*/ 0 60000 65536"/>
                  <a:gd name="T15" fmla="*/ 0 60000 65536"/>
                  <a:gd name="T16" fmla="*/ 0 60000 65536"/>
                  <a:gd name="T17" fmla="*/ 0 60000 65536"/>
                  <a:gd name="T18" fmla="*/ 0 w 157"/>
                  <a:gd name="T19" fmla="*/ 0 h 156"/>
                  <a:gd name="T20" fmla="*/ 157 w 15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7" h="156">
                    <a:moveTo>
                      <a:pt x="44" y="16"/>
                    </a:moveTo>
                    <a:cubicBezTo>
                      <a:pt x="22" y="22"/>
                      <a:pt x="0" y="67"/>
                      <a:pt x="0" y="90"/>
                    </a:cubicBezTo>
                    <a:cubicBezTo>
                      <a:pt x="0" y="113"/>
                      <a:pt x="16" y="148"/>
                      <a:pt x="40" y="152"/>
                    </a:cubicBezTo>
                    <a:cubicBezTo>
                      <a:pt x="64" y="156"/>
                      <a:pt x="131" y="138"/>
                      <a:pt x="144" y="115"/>
                    </a:cubicBezTo>
                    <a:cubicBezTo>
                      <a:pt x="157" y="92"/>
                      <a:pt x="134" y="32"/>
                      <a:pt x="117" y="16"/>
                    </a:cubicBezTo>
                    <a:cubicBezTo>
                      <a:pt x="100" y="0"/>
                      <a:pt x="59" y="16"/>
                      <a:pt x="44" y="16"/>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7" name="Freeform 110"/>
              <p:cNvSpPr>
                <a:spLocks noChangeAspect="1"/>
              </p:cNvSpPr>
              <p:nvPr/>
            </p:nvSpPr>
            <p:spPr bwMode="auto">
              <a:xfrm>
                <a:off x="866" y="3008"/>
                <a:ext cx="124" cy="121"/>
              </a:xfrm>
              <a:custGeom>
                <a:avLst/>
                <a:gdLst>
                  <a:gd name="T0" fmla="*/ 27 w 140"/>
                  <a:gd name="T1" fmla="*/ 11 h 135"/>
                  <a:gd name="T2" fmla="*/ 6 w 140"/>
                  <a:gd name="T3" fmla="*/ 73 h 135"/>
                  <a:gd name="T4" fmla="*/ 65 w 140"/>
                  <a:gd name="T5" fmla="*/ 121 h 135"/>
                  <a:gd name="T6" fmla="*/ 120 w 140"/>
                  <a:gd name="T7" fmla="*/ 73 h 135"/>
                  <a:gd name="T8" fmla="*/ 89 w 140"/>
                  <a:gd name="T9" fmla="*/ 11 h 135"/>
                  <a:gd name="T10" fmla="*/ 27 w 140"/>
                  <a:gd name="T11" fmla="*/ 11 h 135"/>
                  <a:gd name="T12" fmla="*/ 0 60000 65536"/>
                  <a:gd name="T13" fmla="*/ 0 60000 65536"/>
                  <a:gd name="T14" fmla="*/ 0 60000 65536"/>
                  <a:gd name="T15" fmla="*/ 0 60000 65536"/>
                  <a:gd name="T16" fmla="*/ 0 60000 65536"/>
                  <a:gd name="T17" fmla="*/ 0 60000 65536"/>
                  <a:gd name="T18" fmla="*/ 0 w 140"/>
                  <a:gd name="T19" fmla="*/ 0 h 135"/>
                  <a:gd name="T20" fmla="*/ 140 w 14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40" h="135">
                    <a:moveTo>
                      <a:pt x="31" y="12"/>
                    </a:moveTo>
                    <a:cubicBezTo>
                      <a:pt x="16" y="23"/>
                      <a:pt x="0" y="61"/>
                      <a:pt x="7" y="81"/>
                    </a:cubicBezTo>
                    <a:cubicBezTo>
                      <a:pt x="14" y="101"/>
                      <a:pt x="52" y="135"/>
                      <a:pt x="73" y="135"/>
                    </a:cubicBezTo>
                    <a:cubicBezTo>
                      <a:pt x="94" y="135"/>
                      <a:pt x="132" y="101"/>
                      <a:pt x="136" y="81"/>
                    </a:cubicBezTo>
                    <a:cubicBezTo>
                      <a:pt x="140" y="61"/>
                      <a:pt x="118" y="24"/>
                      <a:pt x="100" y="12"/>
                    </a:cubicBezTo>
                    <a:cubicBezTo>
                      <a:pt x="82" y="0"/>
                      <a:pt x="46" y="1"/>
                      <a:pt x="31" y="12"/>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8" name="Freeform 111"/>
              <p:cNvSpPr>
                <a:spLocks noChangeAspect="1"/>
              </p:cNvSpPr>
              <p:nvPr/>
            </p:nvSpPr>
            <p:spPr bwMode="auto">
              <a:xfrm>
                <a:off x="657" y="2646"/>
                <a:ext cx="121" cy="132"/>
              </a:xfrm>
              <a:custGeom>
                <a:avLst/>
                <a:gdLst>
                  <a:gd name="T0" fmla="*/ 19 w 137"/>
                  <a:gd name="T1" fmla="*/ 12 h 148"/>
                  <a:gd name="T2" fmla="*/ 11 w 137"/>
                  <a:gd name="T3" fmla="*/ 84 h 148"/>
                  <a:gd name="T4" fmla="*/ 82 w 137"/>
                  <a:gd name="T5" fmla="*/ 132 h 148"/>
                  <a:gd name="T6" fmla="*/ 119 w 137"/>
                  <a:gd name="T7" fmla="*/ 84 h 148"/>
                  <a:gd name="T8" fmla="*/ 93 w 137"/>
                  <a:gd name="T9" fmla="*/ 14 h 148"/>
                  <a:gd name="T10" fmla="*/ 19 w 137"/>
                  <a:gd name="T11" fmla="*/ 12 h 148"/>
                  <a:gd name="T12" fmla="*/ 0 60000 65536"/>
                  <a:gd name="T13" fmla="*/ 0 60000 65536"/>
                  <a:gd name="T14" fmla="*/ 0 60000 65536"/>
                  <a:gd name="T15" fmla="*/ 0 60000 65536"/>
                  <a:gd name="T16" fmla="*/ 0 60000 65536"/>
                  <a:gd name="T17" fmla="*/ 0 60000 65536"/>
                  <a:gd name="T18" fmla="*/ 0 w 137"/>
                  <a:gd name="T19" fmla="*/ 0 h 148"/>
                  <a:gd name="T20" fmla="*/ 137 w 137"/>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37" h="148">
                    <a:moveTo>
                      <a:pt x="21" y="13"/>
                    </a:moveTo>
                    <a:cubicBezTo>
                      <a:pt x="6" y="26"/>
                      <a:pt x="0" y="72"/>
                      <a:pt x="12" y="94"/>
                    </a:cubicBezTo>
                    <a:cubicBezTo>
                      <a:pt x="24" y="116"/>
                      <a:pt x="73" y="148"/>
                      <a:pt x="93" y="148"/>
                    </a:cubicBezTo>
                    <a:cubicBezTo>
                      <a:pt x="113" y="148"/>
                      <a:pt x="133" y="116"/>
                      <a:pt x="135" y="94"/>
                    </a:cubicBezTo>
                    <a:cubicBezTo>
                      <a:pt x="137" y="72"/>
                      <a:pt x="124" y="29"/>
                      <a:pt x="105" y="16"/>
                    </a:cubicBezTo>
                    <a:cubicBezTo>
                      <a:pt x="86" y="3"/>
                      <a:pt x="36" y="0"/>
                      <a:pt x="21" y="13"/>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39" name="Freeform 113"/>
              <p:cNvSpPr>
                <a:spLocks noChangeAspect="1"/>
              </p:cNvSpPr>
              <p:nvPr/>
            </p:nvSpPr>
            <p:spPr bwMode="auto">
              <a:xfrm>
                <a:off x="1146" y="3222"/>
                <a:ext cx="119" cy="126"/>
              </a:xfrm>
              <a:custGeom>
                <a:avLst/>
                <a:gdLst>
                  <a:gd name="T0" fmla="*/ 22 w 135"/>
                  <a:gd name="T1" fmla="*/ 21 h 141"/>
                  <a:gd name="T2" fmla="*/ 4 w 135"/>
                  <a:gd name="T3" fmla="*/ 80 h 141"/>
                  <a:gd name="T4" fmla="*/ 48 w 135"/>
                  <a:gd name="T5" fmla="*/ 126 h 141"/>
                  <a:gd name="T6" fmla="*/ 113 w 135"/>
                  <a:gd name="T7" fmla="*/ 80 h 141"/>
                  <a:gd name="T8" fmla="*/ 86 w 135"/>
                  <a:gd name="T9" fmla="*/ 10 h 141"/>
                  <a:gd name="T10" fmla="*/ 22 w 135"/>
                  <a:gd name="T11" fmla="*/ 21 h 141"/>
                  <a:gd name="T12" fmla="*/ 0 60000 65536"/>
                  <a:gd name="T13" fmla="*/ 0 60000 65536"/>
                  <a:gd name="T14" fmla="*/ 0 60000 65536"/>
                  <a:gd name="T15" fmla="*/ 0 60000 65536"/>
                  <a:gd name="T16" fmla="*/ 0 60000 65536"/>
                  <a:gd name="T17" fmla="*/ 0 60000 65536"/>
                  <a:gd name="T18" fmla="*/ 0 w 135"/>
                  <a:gd name="T19" fmla="*/ 0 h 141"/>
                  <a:gd name="T20" fmla="*/ 135 w 13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35" h="141">
                    <a:moveTo>
                      <a:pt x="25" y="23"/>
                    </a:moveTo>
                    <a:cubicBezTo>
                      <a:pt x="9" y="36"/>
                      <a:pt x="0" y="69"/>
                      <a:pt x="5" y="89"/>
                    </a:cubicBezTo>
                    <a:cubicBezTo>
                      <a:pt x="10" y="109"/>
                      <a:pt x="35" y="141"/>
                      <a:pt x="55" y="141"/>
                    </a:cubicBezTo>
                    <a:cubicBezTo>
                      <a:pt x="75" y="141"/>
                      <a:pt x="121" y="110"/>
                      <a:pt x="128" y="89"/>
                    </a:cubicBezTo>
                    <a:cubicBezTo>
                      <a:pt x="135" y="68"/>
                      <a:pt x="115" y="22"/>
                      <a:pt x="98" y="11"/>
                    </a:cubicBezTo>
                    <a:cubicBezTo>
                      <a:pt x="81" y="0"/>
                      <a:pt x="41" y="10"/>
                      <a:pt x="25" y="23"/>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40" name="Freeform 115"/>
              <p:cNvSpPr>
                <a:spLocks noChangeAspect="1"/>
              </p:cNvSpPr>
              <p:nvPr/>
            </p:nvSpPr>
            <p:spPr bwMode="auto">
              <a:xfrm>
                <a:off x="605" y="3280"/>
                <a:ext cx="368" cy="429"/>
              </a:xfrm>
              <a:custGeom>
                <a:avLst/>
                <a:gdLst>
                  <a:gd name="T0" fmla="*/ 368 w 368"/>
                  <a:gd name="T1" fmla="*/ 306 h 429"/>
                  <a:gd name="T2" fmla="*/ 337 w 368"/>
                  <a:gd name="T3" fmla="*/ 185 h 429"/>
                  <a:gd name="T4" fmla="*/ 307 w 368"/>
                  <a:gd name="T5" fmla="*/ 110 h 429"/>
                  <a:gd name="T6" fmla="*/ 271 w 368"/>
                  <a:gd name="T7" fmla="*/ 89 h 429"/>
                  <a:gd name="T8" fmla="*/ 223 w 368"/>
                  <a:gd name="T9" fmla="*/ 44 h 429"/>
                  <a:gd name="T10" fmla="*/ 202 w 368"/>
                  <a:gd name="T11" fmla="*/ 26 h 429"/>
                  <a:gd name="T12" fmla="*/ 160 w 368"/>
                  <a:gd name="T13" fmla="*/ 2 h 429"/>
                  <a:gd name="T14" fmla="*/ 88 w 368"/>
                  <a:gd name="T15" fmla="*/ 41 h 429"/>
                  <a:gd name="T16" fmla="*/ 16 w 368"/>
                  <a:gd name="T17" fmla="*/ 164 h 429"/>
                  <a:gd name="T18" fmla="*/ 7 w 368"/>
                  <a:gd name="T19" fmla="*/ 269 h 429"/>
                  <a:gd name="T20" fmla="*/ 57 w 368"/>
                  <a:gd name="T21" fmla="*/ 389 h 429"/>
                  <a:gd name="T22" fmla="*/ 162 w 368"/>
                  <a:gd name="T23" fmla="*/ 424 h 429"/>
                  <a:gd name="T24" fmla="*/ 253 w 368"/>
                  <a:gd name="T25" fmla="*/ 421 h 429"/>
                  <a:gd name="T26" fmla="*/ 298 w 368"/>
                  <a:gd name="T27" fmla="*/ 394 h 429"/>
                  <a:gd name="T28" fmla="*/ 344 w 368"/>
                  <a:gd name="T29" fmla="*/ 368 h 429"/>
                  <a:gd name="T30" fmla="*/ 368 w 368"/>
                  <a:gd name="T31" fmla="*/ 306 h 4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8"/>
                  <a:gd name="T49" fmla="*/ 0 h 429"/>
                  <a:gd name="T50" fmla="*/ 368 w 368"/>
                  <a:gd name="T51" fmla="*/ 429 h 4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8" h="429">
                    <a:moveTo>
                      <a:pt x="368" y="306"/>
                    </a:moveTo>
                    <a:cubicBezTo>
                      <a:pt x="367" y="276"/>
                      <a:pt x="347" y="218"/>
                      <a:pt x="337" y="185"/>
                    </a:cubicBezTo>
                    <a:cubicBezTo>
                      <a:pt x="327" y="152"/>
                      <a:pt x="318" y="126"/>
                      <a:pt x="307" y="110"/>
                    </a:cubicBezTo>
                    <a:cubicBezTo>
                      <a:pt x="296" y="94"/>
                      <a:pt x="285" y="100"/>
                      <a:pt x="271" y="89"/>
                    </a:cubicBezTo>
                    <a:cubicBezTo>
                      <a:pt x="257" y="78"/>
                      <a:pt x="234" y="54"/>
                      <a:pt x="223" y="44"/>
                    </a:cubicBezTo>
                    <a:cubicBezTo>
                      <a:pt x="212" y="34"/>
                      <a:pt x="212" y="33"/>
                      <a:pt x="202" y="26"/>
                    </a:cubicBezTo>
                    <a:cubicBezTo>
                      <a:pt x="192" y="19"/>
                      <a:pt x="179" y="0"/>
                      <a:pt x="160" y="2"/>
                    </a:cubicBezTo>
                    <a:cubicBezTo>
                      <a:pt x="141" y="4"/>
                      <a:pt x="112" y="14"/>
                      <a:pt x="88" y="41"/>
                    </a:cubicBezTo>
                    <a:cubicBezTo>
                      <a:pt x="64" y="68"/>
                      <a:pt x="29" y="126"/>
                      <a:pt x="16" y="164"/>
                    </a:cubicBezTo>
                    <a:cubicBezTo>
                      <a:pt x="3" y="202"/>
                      <a:pt x="0" y="232"/>
                      <a:pt x="7" y="269"/>
                    </a:cubicBezTo>
                    <a:cubicBezTo>
                      <a:pt x="14" y="306"/>
                      <a:pt x="31" y="363"/>
                      <a:pt x="57" y="389"/>
                    </a:cubicBezTo>
                    <a:cubicBezTo>
                      <a:pt x="83" y="415"/>
                      <a:pt x="129" y="418"/>
                      <a:pt x="162" y="424"/>
                    </a:cubicBezTo>
                    <a:cubicBezTo>
                      <a:pt x="195" y="429"/>
                      <a:pt x="231" y="425"/>
                      <a:pt x="253" y="421"/>
                    </a:cubicBezTo>
                    <a:cubicBezTo>
                      <a:pt x="275" y="417"/>
                      <a:pt x="283" y="403"/>
                      <a:pt x="298" y="394"/>
                    </a:cubicBezTo>
                    <a:cubicBezTo>
                      <a:pt x="313" y="385"/>
                      <a:pt x="333" y="382"/>
                      <a:pt x="344" y="368"/>
                    </a:cubicBezTo>
                    <a:cubicBezTo>
                      <a:pt x="356" y="353"/>
                      <a:pt x="360" y="334"/>
                      <a:pt x="368" y="306"/>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41" name="Freeform 116"/>
              <p:cNvSpPr>
                <a:spLocks noChangeAspect="1"/>
              </p:cNvSpPr>
              <p:nvPr/>
            </p:nvSpPr>
            <p:spPr bwMode="auto">
              <a:xfrm>
                <a:off x="672" y="3504"/>
                <a:ext cx="119" cy="126"/>
              </a:xfrm>
              <a:custGeom>
                <a:avLst/>
                <a:gdLst>
                  <a:gd name="T0" fmla="*/ 22 w 135"/>
                  <a:gd name="T1" fmla="*/ 21 h 141"/>
                  <a:gd name="T2" fmla="*/ 4 w 135"/>
                  <a:gd name="T3" fmla="*/ 80 h 141"/>
                  <a:gd name="T4" fmla="*/ 48 w 135"/>
                  <a:gd name="T5" fmla="*/ 126 h 141"/>
                  <a:gd name="T6" fmla="*/ 113 w 135"/>
                  <a:gd name="T7" fmla="*/ 80 h 141"/>
                  <a:gd name="T8" fmla="*/ 86 w 135"/>
                  <a:gd name="T9" fmla="*/ 10 h 141"/>
                  <a:gd name="T10" fmla="*/ 22 w 135"/>
                  <a:gd name="T11" fmla="*/ 21 h 141"/>
                  <a:gd name="T12" fmla="*/ 0 60000 65536"/>
                  <a:gd name="T13" fmla="*/ 0 60000 65536"/>
                  <a:gd name="T14" fmla="*/ 0 60000 65536"/>
                  <a:gd name="T15" fmla="*/ 0 60000 65536"/>
                  <a:gd name="T16" fmla="*/ 0 60000 65536"/>
                  <a:gd name="T17" fmla="*/ 0 60000 65536"/>
                  <a:gd name="T18" fmla="*/ 0 w 135"/>
                  <a:gd name="T19" fmla="*/ 0 h 141"/>
                  <a:gd name="T20" fmla="*/ 135 w 13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35" h="141">
                    <a:moveTo>
                      <a:pt x="25" y="23"/>
                    </a:moveTo>
                    <a:cubicBezTo>
                      <a:pt x="9" y="36"/>
                      <a:pt x="0" y="69"/>
                      <a:pt x="5" y="89"/>
                    </a:cubicBezTo>
                    <a:cubicBezTo>
                      <a:pt x="10" y="109"/>
                      <a:pt x="35" y="141"/>
                      <a:pt x="55" y="141"/>
                    </a:cubicBezTo>
                    <a:cubicBezTo>
                      <a:pt x="75" y="141"/>
                      <a:pt x="121" y="110"/>
                      <a:pt x="128" y="89"/>
                    </a:cubicBezTo>
                    <a:cubicBezTo>
                      <a:pt x="135" y="68"/>
                      <a:pt x="115" y="22"/>
                      <a:pt x="98" y="11"/>
                    </a:cubicBezTo>
                    <a:cubicBezTo>
                      <a:pt x="81" y="0"/>
                      <a:pt x="41" y="10"/>
                      <a:pt x="25" y="23"/>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42" name="Freeform 117"/>
              <p:cNvSpPr>
                <a:spLocks noChangeAspect="1"/>
              </p:cNvSpPr>
              <p:nvPr/>
            </p:nvSpPr>
            <p:spPr bwMode="auto">
              <a:xfrm>
                <a:off x="935" y="3314"/>
                <a:ext cx="381" cy="444"/>
              </a:xfrm>
              <a:custGeom>
                <a:avLst/>
                <a:gdLst>
                  <a:gd name="T0" fmla="*/ 354 w 381"/>
                  <a:gd name="T1" fmla="*/ 316 h 444"/>
                  <a:gd name="T2" fmla="*/ 376 w 381"/>
                  <a:gd name="T3" fmla="*/ 139 h 444"/>
                  <a:gd name="T4" fmla="*/ 322 w 381"/>
                  <a:gd name="T5" fmla="*/ 106 h 444"/>
                  <a:gd name="T6" fmla="*/ 265 w 381"/>
                  <a:gd name="T7" fmla="*/ 88 h 444"/>
                  <a:gd name="T8" fmla="*/ 208 w 381"/>
                  <a:gd name="T9" fmla="*/ 73 h 444"/>
                  <a:gd name="T10" fmla="*/ 163 w 381"/>
                  <a:gd name="T11" fmla="*/ 46 h 444"/>
                  <a:gd name="T12" fmla="*/ 115 w 381"/>
                  <a:gd name="T13" fmla="*/ 1 h 444"/>
                  <a:gd name="T14" fmla="*/ 37 w 381"/>
                  <a:gd name="T15" fmla="*/ 49 h 444"/>
                  <a:gd name="T16" fmla="*/ 1 w 381"/>
                  <a:gd name="T17" fmla="*/ 79 h 444"/>
                  <a:gd name="T18" fmla="*/ 43 w 381"/>
                  <a:gd name="T19" fmla="*/ 247 h 444"/>
                  <a:gd name="T20" fmla="*/ 58 w 381"/>
                  <a:gd name="T21" fmla="*/ 370 h 444"/>
                  <a:gd name="T22" fmla="*/ 148 w 381"/>
                  <a:gd name="T23" fmla="*/ 434 h 444"/>
                  <a:gd name="T24" fmla="*/ 239 w 381"/>
                  <a:gd name="T25" fmla="*/ 431 h 444"/>
                  <a:gd name="T26" fmla="*/ 284 w 381"/>
                  <a:gd name="T27" fmla="*/ 404 h 444"/>
                  <a:gd name="T28" fmla="*/ 330 w 381"/>
                  <a:gd name="T29" fmla="*/ 378 h 444"/>
                  <a:gd name="T30" fmla="*/ 354 w 381"/>
                  <a:gd name="T31" fmla="*/ 316 h 4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1"/>
                  <a:gd name="T49" fmla="*/ 0 h 444"/>
                  <a:gd name="T50" fmla="*/ 381 w 381"/>
                  <a:gd name="T51" fmla="*/ 444 h 4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1" h="444">
                    <a:moveTo>
                      <a:pt x="354" y="316"/>
                    </a:moveTo>
                    <a:cubicBezTo>
                      <a:pt x="362" y="276"/>
                      <a:pt x="381" y="174"/>
                      <a:pt x="376" y="139"/>
                    </a:cubicBezTo>
                    <a:cubicBezTo>
                      <a:pt x="371" y="104"/>
                      <a:pt x="340" y="114"/>
                      <a:pt x="322" y="106"/>
                    </a:cubicBezTo>
                    <a:cubicBezTo>
                      <a:pt x="304" y="98"/>
                      <a:pt x="284" y="93"/>
                      <a:pt x="265" y="88"/>
                    </a:cubicBezTo>
                    <a:cubicBezTo>
                      <a:pt x="246" y="83"/>
                      <a:pt x="225" y="80"/>
                      <a:pt x="208" y="73"/>
                    </a:cubicBezTo>
                    <a:cubicBezTo>
                      <a:pt x="191" y="66"/>
                      <a:pt x="178" y="58"/>
                      <a:pt x="163" y="46"/>
                    </a:cubicBezTo>
                    <a:cubicBezTo>
                      <a:pt x="148" y="34"/>
                      <a:pt x="136" y="0"/>
                      <a:pt x="115" y="1"/>
                    </a:cubicBezTo>
                    <a:cubicBezTo>
                      <a:pt x="94" y="2"/>
                      <a:pt x="56" y="36"/>
                      <a:pt x="37" y="49"/>
                    </a:cubicBezTo>
                    <a:cubicBezTo>
                      <a:pt x="18" y="62"/>
                      <a:pt x="0" y="46"/>
                      <a:pt x="1" y="79"/>
                    </a:cubicBezTo>
                    <a:cubicBezTo>
                      <a:pt x="2" y="112"/>
                      <a:pt x="34" y="199"/>
                      <a:pt x="43" y="247"/>
                    </a:cubicBezTo>
                    <a:cubicBezTo>
                      <a:pt x="52" y="295"/>
                      <a:pt x="41" y="339"/>
                      <a:pt x="58" y="370"/>
                    </a:cubicBezTo>
                    <a:cubicBezTo>
                      <a:pt x="75" y="401"/>
                      <a:pt x="118" y="424"/>
                      <a:pt x="148" y="434"/>
                    </a:cubicBezTo>
                    <a:cubicBezTo>
                      <a:pt x="178" y="444"/>
                      <a:pt x="217" y="435"/>
                      <a:pt x="239" y="431"/>
                    </a:cubicBezTo>
                    <a:cubicBezTo>
                      <a:pt x="261" y="427"/>
                      <a:pt x="269" y="413"/>
                      <a:pt x="284" y="404"/>
                    </a:cubicBezTo>
                    <a:cubicBezTo>
                      <a:pt x="299" y="395"/>
                      <a:pt x="319" y="392"/>
                      <a:pt x="330" y="378"/>
                    </a:cubicBezTo>
                    <a:cubicBezTo>
                      <a:pt x="342" y="363"/>
                      <a:pt x="346" y="344"/>
                      <a:pt x="354" y="316"/>
                    </a:cubicBezTo>
                    <a:close/>
                  </a:path>
                </a:pathLst>
              </a:custGeom>
              <a:gradFill rotWithShape="1">
                <a:gsLst>
                  <a:gs pos="0">
                    <a:srgbClr val="FFCC99"/>
                  </a:gs>
                  <a:gs pos="100000">
                    <a:srgbClr val="FF9966"/>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43" name="Freeform 118"/>
              <p:cNvSpPr>
                <a:spLocks noChangeAspect="1"/>
              </p:cNvSpPr>
              <p:nvPr/>
            </p:nvSpPr>
            <p:spPr bwMode="auto">
              <a:xfrm>
                <a:off x="1152" y="3464"/>
                <a:ext cx="117" cy="118"/>
              </a:xfrm>
              <a:custGeom>
                <a:avLst/>
                <a:gdLst>
                  <a:gd name="T0" fmla="*/ 22 w 117"/>
                  <a:gd name="T1" fmla="*/ 13 h 118"/>
                  <a:gd name="T2" fmla="*/ 4 w 117"/>
                  <a:gd name="T3" fmla="*/ 72 h 118"/>
                  <a:gd name="T4" fmla="*/ 48 w 117"/>
                  <a:gd name="T5" fmla="*/ 118 h 118"/>
                  <a:gd name="T6" fmla="*/ 113 w 117"/>
                  <a:gd name="T7" fmla="*/ 72 h 118"/>
                  <a:gd name="T8" fmla="*/ 75 w 117"/>
                  <a:gd name="T9" fmla="*/ 10 h 118"/>
                  <a:gd name="T10" fmla="*/ 22 w 117"/>
                  <a:gd name="T11" fmla="*/ 13 h 118"/>
                  <a:gd name="T12" fmla="*/ 0 60000 65536"/>
                  <a:gd name="T13" fmla="*/ 0 60000 65536"/>
                  <a:gd name="T14" fmla="*/ 0 60000 65536"/>
                  <a:gd name="T15" fmla="*/ 0 60000 65536"/>
                  <a:gd name="T16" fmla="*/ 0 60000 65536"/>
                  <a:gd name="T17" fmla="*/ 0 60000 65536"/>
                  <a:gd name="T18" fmla="*/ 0 w 117"/>
                  <a:gd name="T19" fmla="*/ 0 h 118"/>
                  <a:gd name="T20" fmla="*/ 117 w 117"/>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7" h="118">
                    <a:moveTo>
                      <a:pt x="22" y="13"/>
                    </a:moveTo>
                    <a:cubicBezTo>
                      <a:pt x="8" y="24"/>
                      <a:pt x="0" y="54"/>
                      <a:pt x="4" y="72"/>
                    </a:cubicBezTo>
                    <a:cubicBezTo>
                      <a:pt x="9" y="89"/>
                      <a:pt x="31" y="118"/>
                      <a:pt x="48" y="118"/>
                    </a:cubicBezTo>
                    <a:cubicBezTo>
                      <a:pt x="66" y="118"/>
                      <a:pt x="109" y="90"/>
                      <a:pt x="113" y="72"/>
                    </a:cubicBezTo>
                    <a:cubicBezTo>
                      <a:pt x="117" y="54"/>
                      <a:pt x="90" y="20"/>
                      <a:pt x="75" y="10"/>
                    </a:cubicBezTo>
                    <a:cubicBezTo>
                      <a:pt x="60" y="0"/>
                      <a:pt x="33" y="13"/>
                      <a:pt x="22" y="13"/>
                    </a:cubicBezTo>
                    <a:close/>
                  </a:path>
                </a:pathLst>
              </a:custGeom>
              <a:gradFill rotWithShape="1">
                <a:gsLst>
                  <a:gs pos="0">
                    <a:srgbClr val="CC9900"/>
                  </a:gs>
                  <a:gs pos="100000">
                    <a:srgbClr val="5E47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29" name="TextBox 28"/>
            <p:cNvSpPr txBox="1"/>
            <p:nvPr/>
          </p:nvSpPr>
          <p:spPr>
            <a:xfrm>
              <a:off x="14581257" y="-3642569"/>
              <a:ext cx="94128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Adipose</a:t>
              </a:r>
            </a:p>
          </p:txBody>
        </p:sp>
      </p:grpSp>
      <p:grpSp>
        <p:nvGrpSpPr>
          <p:cNvPr id="44" name="Group 43"/>
          <p:cNvGrpSpPr/>
          <p:nvPr/>
        </p:nvGrpSpPr>
        <p:grpSpPr>
          <a:xfrm>
            <a:off x="5149642" y="4416355"/>
            <a:ext cx="2213769" cy="1115210"/>
            <a:chOff x="10592556" y="-3471976"/>
            <a:chExt cx="2213769" cy="1115210"/>
          </a:xfrm>
        </p:grpSpPr>
        <p:grpSp>
          <p:nvGrpSpPr>
            <p:cNvPr id="45" name="Group 69"/>
            <p:cNvGrpSpPr>
              <a:grpSpLocks noChangeAspect="1"/>
            </p:cNvGrpSpPr>
            <p:nvPr/>
          </p:nvGrpSpPr>
          <p:grpSpPr bwMode="auto">
            <a:xfrm>
              <a:off x="10592556" y="-3471976"/>
              <a:ext cx="2213769" cy="643961"/>
              <a:chOff x="6819938" y="4082083"/>
              <a:chExt cx="2133564" cy="454948"/>
            </a:xfrm>
          </p:grpSpPr>
          <p:grpSp>
            <p:nvGrpSpPr>
              <p:cNvPr id="47" name="Group 53"/>
              <p:cNvGrpSpPr>
                <a:grpSpLocks noChangeAspect="1"/>
              </p:cNvGrpSpPr>
              <p:nvPr/>
            </p:nvGrpSpPr>
            <p:grpSpPr bwMode="auto">
              <a:xfrm rot="10800000">
                <a:off x="8204240" y="4285283"/>
                <a:ext cx="749262" cy="251748"/>
                <a:chOff x="4800" y="1056"/>
                <a:chExt cx="528" cy="560"/>
              </a:xfrm>
            </p:grpSpPr>
            <p:sp>
              <p:nvSpPr>
                <p:cNvPr id="63"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64"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nvGrpSpPr>
              <p:cNvPr id="48" name="Group 53"/>
              <p:cNvGrpSpPr>
                <a:grpSpLocks noChangeAspect="1"/>
              </p:cNvGrpSpPr>
              <p:nvPr/>
            </p:nvGrpSpPr>
            <p:grpSpPr bwMode="auto">
              <a:xfrm>
                <a:off x="6819938" y="4094783"/>
                <a:ext cx="749262" cy="251748"/>
                <a:chOff x="4800" y="1056"/>
                <a:chExt cx="528" cy="560"/>
              </a:xfrm>
            </p:grpSpPr>
            <p:sp>
              <p:nvSpPr>
                <p:cNvPr id="61"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62"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nvGrpSpPr>
              <p:cNvPr id="49" name="Group 53"/>
              <p:cNvGrpSpPr>
                <a:grpSpLocks noChangeAspect="1"/>
              </p:cNvGrpSpPr>
              <p:nvPr/>
            </p:nvGrpSpPr>
            <p:grpSpPr bwMode="auto">
              <a:xfrm>
                <a:off x="7416838" y="4082083"/>
                <a:ext cx="749262" cy="251748"/>
                <a:chOff x="4800" y="1056"/>
                <a:chExt cx="528" cy="560"/>
              </a:xfrm>
            </p:grpSpPr>
            <p:sp>
              <p:nvSpPr>
                <p:cNvPr id="59"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60"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nvGrpSpPr>
              <p:cNvPr id="50" name="Group 53"/>
              <p:cNvGrpSpPr>
                <a:grpSpLocks noChangeAspect="1"/>
              </p:cNvGrpSpPr>
              <p:nvPr/>
            </p:nvGrpSpPr>
            <p:grpSpPr bwMode="auto">
              <a:xfrm rot="10800000">
                <a:off x="7099339" y="4259883"/>
                <a:ext cx="749262" cy="251748"/>
                <a:chOff x="4800" y="1056"/>
                <a:chExt cx="528" cy="560"/>
              </a:xfrm>
            </p:grpSpPr>
            <p:sp>
              <p:nvSpPr>
                <p:cNvPr id="57"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58"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nvGrpSpPr>
              <p:cNvPr id="51" name="Group 53"/>
              <p:cNvGrpSpPr>
                <a:grpSpLocks noChangeAspect="1"/>
              </p:cNvGrpSpPr>
              <p:nvPr/>
            </p:nvGrpSpPr>
            <p:grpSpPr bwMode="auto">
              <a:xfrm rot="10800000">
                <a:off x="7962940" y="4094783"/>
                <a:ext cx="749262" cy="251748"/>
                <a:chOff x="4800" y="1056"/>
                <a:chExt cx="528" cy="560"/>
              </a:xfrm>
            </p:grpSpPr>
            <p:sp>
              <p:nvSpPr>
                <p:cNvPr id="55"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56"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nvGrpSpPr>
              <p:cNvPr id="52" name="Group 53"/>
              <p:cNvGrpSpPr>
                <a:grpSpLocks noChangeAspect="1"/>
              </p:cNvGrpSpPr>
              <p:nvPr/>
            </p:nvGrpSpPr>
            <p:grpSpPr bwMode="auto">
              <a:xfrm rot="10800000">
                <a:off x="7658140" y="4259883"/>
                <a:ext cx="749262" cy="251748"/>
                <a:chOff x="4800" y="1056"/>
                <a:chExt cx="528" cy="560"/>
              </a:xfrm>
            </p:grpSpPr>
            <p:sp>
              <p:nvSpPr>
                <p:cNvPr id="53"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sp>
              <p:nvSpPr>
                <p:cNvPr id="54" name="Oval 33"/>
                <p:cNvSpPr>
                  <a:spLocks noChangeAspect="1" noChangeArrowheads="1"/>
                </p:cNvSpPr>
                <p:nvPr/>
              </p:nvSpPr>
              <p:spPr bwMode="auto">
                <a:xfrm>
                  <a:off x="4868" y="1199"/>
                  <a:ext cx="334" cy="266"/>
                </a:xfrm>
                <a:prstGeom prst="ellipse">
                  <a:avLst/>
                </a:prstGeom>
                <a:solidFill>
                  <a:srgbClr val="FFCC66"/>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defTabSz="914400" eaLnBrk="1" fontAlgn="auto" latinLnBrk="0" hangingPunct="1">
                    <a:lnSpc>
                      <a:spcPct val="90000"/>
                    </a:lnSpc>
                    <a:spcBef>
                      <a:spcPct val="20000"/>
                    </a:spcBef>
                    <a:spcAft>
                      <a:spcPts val="0"/>
                    </a:spcAft>
                    <a:buClrTx/>
                    <a:buSzPct val="75000"/>
                    <a:buFont typeface="Wingdings" pitchFamily="2" charset="2"/>
                    <a:buChar char="n"/>
                    <a:tabLst/>
                    <a:defRPr/>
                  </a:pPr>
                  <a:endParaRPr kumimoji="0" lang="en-US" sz="1800" b="0" i="0" u="none" strike="noStrike" kern="0" cap="none" spc="0" normalizeH="0" baseline="0" noProof="0" dirty="0">
                    <a:ln>
                      <a:noFill/>
                    </a:ln>
                    <a:solidFill>
                      <a:srgbClr val="4F57A6"/>
                    </a:solidFill>
                    <a:effectLst/>
                    <a:uLnTx/>
                    <a:uFillTx/>
                    <a:ea typeface="ＭＳ Ｐゴシック"/>
                    <a:cs typeface="ＭＳ Ｐゴシック"/>
                  </a:endParaRPr>
                </a:p>
              </p:txBody>
            </p:sp>
          </p:grpSp>
        </p:grpSp>
        <p:sp>
          <p:nvSpPr>
            <p:cNvPr id="46" name="TextBox 45"/>
            <p:cNvSpPr txBox="1"/>
            <p:nvPr/>
          </p:nvSpPr>
          <p:spPr>
            <a:xfrm>
              <a:off x="11282517" y="-2726098"/>
              <a:ext cx="12186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Osteocytes</a:t>
              </a:r>
            </a:p>
          </p:txBody>
        </p:sp>
      </p:grpSp>
      <p:grpSp>
        <p:nvGrpSpPr>
          <p:cNvPr id="65" name="Group 64"/>
          <p:cNvGrpSpPr/>
          <p:nvPr/>
        </p:nvGrpSpPr>
        <p:grpSpPr>
          <a:xfrm>
            <a:off x="1273782" y="4624370"/>
            <a:ext cx="3333513" cy="944797"/>
            <a:chOff x="2387709" y="-3466517"/>
            <a:chExt cx="3333513" cy="944797"/>
          </a:xfrm>
        </p:grpSpPr>
        <p:grpSp>
          <p:nvGrpSpPr>
            <p:cNvPr id="66" name="Group 135"/>
            <p:cNvGrpSpPr>
              <a:grpSpLocks noChangeAspect="1"/>
            </p:cNvGrpSpPr>
            <p:nvPr/>
          </p:nvGrpSpPr>
          <p:grpSpPr bwMode="auto">
            <a:xfrm>
              <a:off x="2387709" y="-3466517"/>
              <a:ext cx="3333513" cy="509592"/>
              <a:chOff x="1675" y="3264"/>
              <a:chExt cx="2270" cy="342"/>
            </a:xfrm>
          </p:grpSpPr>
          <p:sp>
            <p:nvSpPr>
              <p:cNvPr id="68" name="Freeform 121"/>
              <p:cNvSpPr>
                <a:spLocks noChangeAspect="1"/>
              </p:cNvSpPr>
              <p:nvPr/>
            </p:nvSpPr>
            <p:spPr bwMode="auto">
              <a:xfrm>
                <a:off x="2199" y="3264"/>
                <a:ext cx="1168" cy="101"/>
              </a:xfrm>
              <a:custGeom>
                <a:avLst/>
                <a:gdLst>
                  <a:gd name="T0" fmla="*/ 8 w 1884"/>
                  <a:gd name="T1" fmla="*/ 87 h 163"/>
                  <a:gd name="T2" fmla="*/ 160 w 1884"/>
                  <a:gd name="T3" fmla="*/ 56 h 163"/>
                  <a:gd name="T4" fmla="*/ 281 w 1884"/>
                  <a:gd name="T5" fmla="*/ 32 h 163"/>
                  <a:gd name="T6" fmla="*/ 712 w 1884"/>
                  <a:gd name="T7" fmla="*/ 2 h 163"/>
                  <a:gd name="T8" fmla="*/ 937 w 1884"/>
                  <a:gd name="T9" fmla="*/ 19 h 163"/>
                  <a:gd name="T10" fmla="*/ 1166 w 1884"/>
                  <a:gd name="T11" fmla="*/ 62 h 163"/>
                  <a:gd name="T12" fmla="*/ 952 w 1884"/>
                  <a:gd name="T13" fmla="*/ 72 h 163"/>
                  <a:gd name="T14" fmla="*/ 692 w 1884"/>
                  <a:gd name="T15" fmla="*/ 93 h 163"/>
                  <a:gd name="T16" fmla="*/ 391 w 1884"/>
                  <a:gd name="T17" fmla="*/ 100 h 163"/>
                  <a:gd name="T18" fmla="*/ 201 w 1884"/>
                  <a:gd name="T19" fmla="*/ 89 h 163"/>
                  <a:gd name="T20" fmla="*/ 8 w 1884"/>
                  <a:gd name="T21" fmla="*/ 8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4"/>
                  <a:gd name="T34" fmla="*/ 0 h 163"/>
                  <a:gd name="T35" fmla="*/ 1884 w 1884"/>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4" h="163">
                    <a:moveTo>
                      <a:pt x="13" y="140"/>
                    </a:moveTo>
                    <a:cubicBezTo>
                      <a:pt x="0" y="132"/>
                      <a:pt x="185" y="105"/>
                      <a:pt x="258" y="90"/>
                    </a:cubicBezTo>
                    <a:cubicBezTo>
                      <a:pt x="331" y="75"/>
                      <a:pt x="306" y="66"/>
                      <a:pt x="454" y="52"/>
                    </a:cubicBezTo>
                    <a:cubicBezTo>
                      <a:pt x="602" y="38"/>
                      <a:pt x="973" y="8"/>
                      <a:pt x="1149" y="4"/>
                    </a:cubicBezTo>
                    <a:cubicBezTo>
                      <a:pt x="1325" y="0"/>
                      <a:pt x="1390" y="14"/>
                      <a:pt x="1512" y="30"/>
                    </a:cubicBezTo>
                    <a:cubicBezTo>
                      <a:pt x="1634" y="46"/>
                      <a:pt x="1876" y="86"/>
                      <a:pt x="1880" y="100"/>
                    </a:cubicBezTo>
                    <a:cubicBezTo>
                      <a:pt x="1884" y="114"/>
                      <a:pt x="1662" y="108"/>
                      <a:pt x="1535" y="116"/>
                    </a:cubicBezTo>
                    <a:cubicBezTo>
                      <a:pt x="1408" y="124"/>
                      <a:pt x="1267" y="142"/>
                      <a:pt x="1116" y="150"/>
                    </a:cubicBezTo>
                    <a:cubicBezTo>
                      <a:pt x="965" y="158"/>
                      <a:pt x="762" y="163"/>
                      <a:pt x="630" y="162"/>
                    </a:cubicBezTo>
                    <a:cubicBezTo>
                      <a:pt x="498" y="161"/>
                      <a:pt x="427" y="148"/>
                      <a:pt x="324" y="144"/>
                    </a:cubicBezTo>
                    <a:cubicBezTo>
                      <a:pt x="221" y="140"/>
                      <a:pt x="78" y="141"/>
                      <a:pt x="13" y="140"/>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69" name="Freeform 124"/>
              <p:cNvSpPr>
                <a:spLocks noChangeAspect="1"/>
              </p:cNvSpPr>
              <p:nvPr/>
            </p:nvSpPr>
            <p:spPr bwMode="auto">
              <a:xfrm>
                <a:off x="1872" y="3375"/>
                <a:ext cx="1184" cy="95"/>
              </a:xfrm>
              <a:custGeom>
                <a:avLst/>
                <a:gdLst>
                  <a:gd name="T0" fmla="*/ 8 w 1911"/>
                  <a:gd name="T1" fmla="*/ 81 h 153"/>
                  <a:gd name="T2" fmla="*/ 160 w 1911"/>
                  <a:gd name="T3" fmla="*/ 50 h 153"/>
                  <a:gd name="T4" fmla="*/ 281 w 1911"/>
                  <a:gd name="T5" fmla="*/ 26 h 153"/>
                  <a:gd name="T6" fmla="*/ 502 w 1911"/>
                  <a:gd name="T7" fmla="*/ 4 h 153"/>
                  <a:gd name="T8" fmla="*/ 595 w 1911"/>
                  <a:gd name="T9" fmla="*/ 4 h 153"/>
                  <a:gd name="T10" fmla="*/ 784 w 1911"/>
                  <a:gd name="T11" fmla="*/ 15 h 153"/>
                  <a:gd name="T12" fmla="*/ 1167 w 1911"/>
                  <a:gd name="T13" fmla="*/ 71 h 153"/>
                  <a:gd name="T14" fmla="*/ 885 w 1911"/>
                  <a:gd name="T15" fmla="*/ 82 h 153"/>
                  <a:gd name="T16" fmla="*/ 691 w 1911"/>
                  <a:gd name="T17" fmla="*/ 87 h 153"/>
                  <a:gd name="T18" fmla="*/ 390 w 1911"/>
                  <a:gd name="T19" fmla="*/ 94 h 153"/>
                  <a:gd name="T20" fmla="*/ 201 w 1911"/>
                  <a:gd name="T21" fmla="*/ 83 h 153"/>
                  <a:gd name="T22" fmla="*/ 8 w 1911"/>
                  <a:gd name="T23" fmla="*/ 81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1"/>
                  <a:gd name="T37" fmla="*/ 0 h 153"/>
                  <a:gd name="T38" fmla="*/ 1911 w 1911"/>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1" h="153">
                    <a:moveTo>
                      <a:pt x="13" y="130"/>
                    </a:moveTo>
                    <a:cubicBezTo>
                      <a:pt x="0" y="122"/>
                      <a:pt x="185" y="95"/>
                      <a:pt x="258" y="80"/>
                    </a:cubicBezTo>
                    <a:cubicBezTo>
                      <a:pt x="331" y="65"/>
                      <a:pt x="362" y="54"/>
                      <a:pt x="454" y="42"/>
                    </a:cubicBezTo>
                    <a:cubicBezTo>
                      <a:pt x="546" y="30"/>
                      <a:pt x="726" y="12"/>
                      <a:pt x="810" y="6"/>
                    </a:cubicBezTo>
                    <a:cubicBezTo>
                      <a:pt x="894" y="0"/>
                      <a:pt x="884" y="4"/>
                      <a:pt x="960" y="7"/>
                    </a:cubicBezTo>
                    <a:cubicBezTo>
                      <a:pt x="1036" y="10"/>
                      <a:pt x="1112" y="6"/>
                      <a:pt x="1266" y="24"/>
                    </a:cubicBezTo>
                    <a:cubicBezTo>
                      <a:pt x="1420" y="42"/>
                      <a:pt x="1857" y="96"/>
                      <a:pt x="1884" y="114"/>
                    </a:cubicBezTo>
                    <a:cubicBezTo>
                      <a:pt x="1911" y="132"/>
                      <a:pt x="1556" y="128"/>
                      <a:pt x="1428" y="132"/>
                    </a:cubicBezTo>
                    <a:cubicBezTo>
                      <a:pt x="1300" y="136"/>
                      <a:pt x="1249" y="137"/>
                      <a:pt x="1116" y="140"/>
                    </a:cubicBezTo>
                    <a:cubicBezTo>
                      <a:pt x="983" y="143"/>
                      <a:pt x="762" y="153"/>
                      <a:pt x="630" y="152"/>
                    </a:cubicBezTo>
                    <a:cubicBezTo>
                      <a:pt x="498" y="151"/>
                      <a:pt x="427" y="138"/>
                      <a:pt x="324" y="134"/>
                    </a:cubicBezTo>
                    <a:cubicBezTo>
                      <a:pt x="221" y="130"/>
                      <a:pt x="78" y="131"/>
                      <a:pt x="13" y="130"/>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0" name="Freeform 125"/>
              <p:cNvSpPr>
                <a:spLocks noChangeAspect="1"/>
              </p:cNvSpPr>
              <p:nvPr/>
            </p:nvSpPr>
            <p:spPr bwMode="auto">
              <a:xfrm>
                <a:off x="2731" y="3341"/>
                <a:ext cx="1214" cy="88"/>
              </a:xfrm>
              <a:custGeom>
                <a:avLst/>
                <a:gdLst>
                  <a:gd name="T0" fmla="*/ 7 w 1959"/>
                  <a:gd name="T1" fmla="*/ 42 h 142"/>
                  <a:gd name="T2" fmla="*/ 227 w 1959"/>
                  <a:gd name="T3" fmla="*/ 31 h 142"/>
                  <a:gd name="T4" fmla="*/ 350 w 1959"/>
                  <a:gd name="T5" fmla="*/ 12 h 142"/>
                  <a:gd name="T6" fmla="*/ 532 w 1959"/>
                  <a:gd name="T7" fmla="*/ 1 h 142"/>
                  <a:gd name="T8" fmla="*/ 680 w 1959"/>
                  <a:gd name="T9" fmla="*/ 5 h 142"/>
                  <a:gd name="T10" fmla="*/ 855 w 1959"/>
                  <a:gd name="T11" fmla="*/ 9 h 142"/>
                  <a:gd name="T12" fmla="*/ 1186 w 1959"/>
                  <a:gd name="T13" fmla="*/ 38 h 142"/>
                  <a:gd name="T14" fmla="*/ 1022 w 1959"/>
                  <a:gd name="T15" fmla="*/ 59 h 142"/>
                  <a:gd name="T16" fmla="*/ 762 w 1959"/>
                  <a:gd name="T17" fmla="*/ 81 h 142"/>
                  <a:gd name="T18" fmla="*/ 461 w 1959"/>
                  <a:gd name="T19" fmla="*/ 88 h 142"/>
                  <a:gd name="T20" fmla="*/ 275 w 1959"/>
                  <a:gd name="T21" fmla="*/ 79 h 142"/>
                  <a:gd name="T22" fmla="*/ 7 w 1959"/>
                  <a:gd name="T23" fmla="*/ 4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9"/>
                  <a:gd name="T37" fmla="*/ 0 h 142"/>
                  <a:gd name="T38" fmla="*/ 1959 w 195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9" h="142">
                    <a:moveTo>
                      <a:pt x="12" y="68"/>
                    </a:moveTo>
                    <a:cubicBezTo>
                      <a:pt x="0" y="56"/>
                      <a:pt x="274" y="58"/>
                      <a:pt x="366" y="50"/>
                    </a:cubicBezTo>
                    <a:cubicBezTo>
                      <a:pt x="458" y="42"/>
                      <a:pt x="482" y="28"/>
                      <a:pt x="564" y="20"/>
                    </a:cubicBezTo>
                    <a:cubicBezTo>
                      <a:pt x="646" y="12"/>
                      <a:pt x="769" y="4"/>
                      <a:pt x="858" y="2"/>
                    </a:cubicBezTo>
                    <a:cubicBezTo>
                      <a:pt x="947" y="0"/>
                      <a:pt x="1011" y="6"/>
                      <a:pt x="1098" y="8"/>
                    </a:cubicBezTo>
                    <a:cubicBezTo>
                      <a:pt x="1185" y="10"/>
                      <a:pt x="1244" y="5"/>
                      <a:pt x="1380" y="14"/>
                    </a:cubicBezTo>
                    <a:cubicBezTo>
                      <a:pt x="1516" y="23"/>
                      <a:pt x="1869" y="48"/>
                      <a:pt x="1914" y="62"/>
                    </a:cubicBezTo>
                    <a:cubicBezTo>
                      <a:pt x="1959" y="76"/>
                      <a:pt x="1763" y="85"/>
                      <a:pt x="1649" y="96"/>
                    </a:cubicBezTo>
                    <a:cubicBezTo>
                      <a:pt x="1535" y="107"/>
                      <a:pt x="1381" y="122"/>
                      <a:pt x="1230" y="130"/>
                    </a:cubicBezTo>
                    <a:cubicBezTo>
                      <a:pt x="1079" y="138"/>
                      <a:pt x="875" y="142"/>
                      <a:pt x="744" y="142"/>
                    </a:cubicBezTo>
                    <a:cubicBezTo>
                      <a:pt x="613" y="142"/>
                      <a:pt x="566" y="140"/>
                      <a:pt x="444" y="128"/>
                    </a:cubicBezTo>
                    <a:cubicBezTo>
                      <a:pt x="322" y="116"/>
                      <a:pt x="102" y="80"/>
                      <a:pt x="12" y="68"/>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1" name="Freeform 126"/>
              <p:cNvSpPr>
                <a:spLocks noChangeAspect="1"/>
              </p:cNvSpPr>
              <p:nvPr/>
            </p:nvSpPr>
            <p:spPr bwMode="auto">
              <a:xfrm>
                <a:off x="2571" y="3450"/>
                <a:ext cx="1365" cy="102"/>
              </a:xfrm>
              <a:custGeom>
                <a:avLst/>
                <a:gdLst>
                  <a:gd name="T0" fmla="*/ 3 w 2203"/>
                  <a:gd name="T1" fmla="*/ 55 h 165"/>
                  <a:gd name="T2" fmla="*/ 334 w 2203"/>
                  <a:gd name="T3" fmla="*/ 25 h 165"/>
                  <a:gd name="T4" fmla="*/ 512 w 2203"/>
                  <a:gd name="T5" fmla="*/ 11 h 165"/>
                  <a:gd name="T6" fmla="*/ 624 w 2203"/>
                  <a:gd name="T7" fmla="*/ 3 h 165"/>
                  <a:gd name="T8" fmla="*/ 780 w 2203"/>
                  <a:gd name="T9" fmla="*/ 7 h 165"/>
                  <a:gd name="T10" fmla="*/ 959 w 2203"/>
                  <a:gd name="T11" fmla="*/ 7 h 165"/>
                  <a:gd name="T12" fmla="*/ 1341 w 2203"/>
                  <a:gd name="T13" fmla="*/ 48 h 165"/>
                  <a:gd name="T14" fmla="*/ 1099 w 2203"/>
                  <a:gd name="T15" fmla="*/ 74 h 165"/>
                  <a:gd name="T16" fmla="*/ 840 w 2203"/>
                  <a:gd name="T17" fmla="*/ 95 h 165"/>
                  <a:gd name="T18" fmla="*/ 538 w 2203"/>
                  <a:gd name="T19" fmla="*/ 102 h 165"/>
                  <a:gd name="T20" fmla="*/ 353 w 2203"/>
                  <a:gd name="T21" fmla="*/ 93 h 165"/>
                  <a:gd name="T22" fmla="*/ 3 w 2203"/>
                  <a:gd name="T23" fmla="*/ 55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3"/>
                  <a:gd name="T37" fmla="*/ 0 h 165"/>
                  <a:gd name="T38" fmla="*/ 2203 w 2203"/>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3" h="165">
                    <a:moveTo>
                      <a:pt x="5" y="89"/>
                    </a:moveTo>
                    <a:cubicBezTo>
                      <a:pt x="0" y="71"/>
                      <a:pt x="402" y="53"/>
                      <a:pt x="539" y="41"/>
                    </a:cubicBezTo>
                    <a:cubicBezTo>
                      <a:pt x="676" y="29"/>
                      <a:pt x="749" y="23"/>
                      <a:pt x="827" y="17"/>
                    </a:cubicBezTo>
                    <a:cubicBezTo>
                      <a:pt x="905" y="11"/>
                      <a:pt x="935" y="6"/>
                      <a:pt x="1007" y="5"/>
                    </a:cubicBezTo>
                    <a:cubicBezTo>
                      <a:pt x="1079" y="4"/>
                      <a:pt x="1169" y="10"/>
                      <a:pt x="1259" y="11"/>
                    </a:cubicBezTo>
                    <a:cubicBezTo>
                      <a:pt x="1349" y="12"/>
                      <a:pt x="1396" y="0"/>
                      <a:pt x="1547" y="11"/>
                    </a:cubicBezTo>
                    <a:cubicBezTo>
                      <a:pt x="1698" y="22"/>
                      <a:pt x="2127" y="59"/>
                      <a:pt x="2165" y="77"/>
                    </a:cubicBezTo>
                    <a:cubicBezTo>
                      <a:pt x="2203" y="95"/>
                      <a:pt x="1909" y="106"/>
                      <a:pt x="1774" y="119"/>
                    </a:cubicBezTo>
                    <a:cubicBezTo>
                      <a:pt x="1639" y="132"/>
                      <a:pt x="1506" y="145"/>
                      <a:pt x="1355" y="153"/>
                    </a:cubicBezTo>
                    <a:cubicBezTo>
                      <a:pt x="1204" y="161"/>
                      <a:pt x="1000" y="165"/>
                      <a:pt x="869" y="165"/>
                    </a:cubicBezTo>
                    <a:cubicBezTo>
                      <a:pt x="738" y="165"/>
                      <a:pt x="713" y="164"/>
                      <a:pt x="569" y="151"/>
                    </a:cubicBezTo>
                    <a:cubicBezTo>
                      <a:pt x="425" y="138"/>
                      <a:pt x="31" y="105"/>
                      <a:pt x="5" y="89"/>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2" name="Freeform 127"/>
              <p:cNvSpPr>
                <a:spLocks noChangeAspect="1"/>
              </p:cNvSpPr>
              <p:nvPr/>
            </p:nvSpPr>
            <p:spPr bwMode="auto">
              <a:xfrm>
                <a:off x="2674" y="3288"/>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3" name="Freeform 128"/>
              <p:cNvSpPr>
                <a:spLocks noChangeAspect="1"/>
              </p:cNvSpPr>
              <p:nvPr/>
            </p:nvSpPr>
            <p:spPr bwMode="auto">
              <a:xfrm>
                <a:off x="3311" y="3356"/>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4" name="Freeform 129"/>
              <p:cNvSpPr>
                <a:spLocks noChangeAspect="1"/>
              </p:cNvSpPr>
              <p:nvPr/>
            </p:nvSpPr>
            <p:spPr bwMode="auto">
              <a:xfrm>
                <a:off x="3092" y="3472"/>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5" name="Freeform 130"/>
              <p:cNvSpPr>
                <a:spLocks noChangeAspect="1"/>
              </p:cNvSpPr>
              <p:nvPr/>
            </p:nvSpPr>
            <p:spPr bwMode="auto">
              <a:xfrm>
                <a:off x="2307" y="3393"/>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6" name="Freeform 132"/>
              <p:cNvSpPr>
                <a:spLocks noChangeAspect="1"/>
              </p:cNvSpPr>
              <p:nvPr/>
            </p:nvSpPr>
            <p:spPr bwMode="auto">
              <a:xfrm>
                <a:off x="1675" y="3494"/>
                <a:ext cx="1372" cy="112"/>
              </a:xfrm>
              <a:custGeom>
                <a:avLst/>
                <a:gdLst>
                  <a:gd name="T0" fmla="*/ 20 w 1372"/>
                  <a:gd name="T1" fmla="*/ 76 h 112"/>
                  <a:gd name="T2" fmla="*/ 299 w 1372"/>
                  <a:gd name="T3" fmla="*/ 28 h 112"/>
                  <a:gd name="T4" fmla="*/ 413 w 1372"/>
                  <a:gd name="T5" fmla="*/ 10 h 112"/>
                  <a:gd name="T6" fmla="*/ 509 w 1372"/>
                  <a:gd name="T7" fmla="*/ 1 h 112"/>
                  <a:gd name="T8" fmla="*/ 605 w 1372"/>
                  <a:gd name="T9" fmla="*/ 7 h 112"/>
                  <a:gd name="T10" fmla="*/ 707 w 1372"/>
                  <a:gd name="T11" fmla="*/ 10 h 112"/>
                  <a:gd name="T12" fmla="*/ 779 w 1372"/>
                  <a:gd name="T13" fmla="*/ 13 h 112"/>
                  <a:gd name="T14" fmla="*/ 812 w 1372"/>
                  <a:gd name="T15" fmla="*/ 16 h 112"/>
                  <a:gd name="T16" fmla="*/ 996 w 1372"/>
                  <a:gd name="T17" fmla="*/ 45 h 112"/>
                  <a:gd name="T18" fmla="*/ 1357 w 1372"/>
                  <a:gd name="T19" fmla="*/ 83 h 112"/>
                  <a:gd name="T20" fmla="*/ 1088 w 1372"/>
                  <a:gd name="T21" fmla="*/ 90 h 112"/>
                  <a:gd name="T22" fmla="*/ 812 w 1372"/>
                  <a:gd name="T23" fmla="*/ 105 h 112"/>
                  <a:gd name="T24" fmla="*/ 605 w 1372"/>
                  <a:gd name="T25" fmla="*/ 111 h 112"/>
                  <a:gd name="T26" fmla="*/ 482 w 1372"/>
                  <a:gd name="T27" fmla="*/ 109 h 112"/>
                  <a:gd name="T28" fmla="*/ 434 w 1372"/>
                  <a:gd name="T29" fmla="*/ 106 h 112"/>
                  <a:gd name="T30" fmla="*/ 260 w 1372"/>
                  <a:gd name="T31" fmla="*/ 85 h 112"/>
                  <a:gd name="T32" fmla="*/ 20 w 1372"/>
                  <a:gd name="T33" fmla="*/ 7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2"/>
                  <a:gd name="T52" fmla="*/ 0 h 112"/>
                  <a:gd name="T53" fmla="*/ 1372 w 137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2" h="112">
                    <a:moveTo>
                      <a:pt x="20" y="76"/>
                    </a:moveTo>
                    <a:cubicBezTo>
                      <a:pt x="26" y="67"/>
                      <a:pt x="234" y="39"/>
                      <a:pt x="299" y="28"/>
                    </a:cubicBezTo>
                    <a:cubicBezTo>
                      <a:pt x="364" y="17"/>
                      <a:pt x="378" y="14"/>
                      <a:pt x="413" y="10"/>
                    </a:cubicBezTo>
                    <a:cubicBezTo>
                      <a:pt x="448" y="6"/>
                      <a:pt x="477" y="2"/>
                      <a:pt x="509" y="1"/>
                    </a:cubicBezTo>
                    <a:cubicBezTo>
                      <a:pt x="541" y="0"/>
                      <a:pt x="572" y="6"/>
                      <a:pt x="605" y="7"/>
                    </a:cubicBezTo>
                    <a:cubicBezTo>
                      <a:pt x="638" y="8"/>
                      <a:pt x="678" y="9"/>
                      <a:pt x="707" y="10"/>
                    </a:cubicBezTo>
                    <a:cubicBezTo>
                      <a:pt x="736" y="11"/>
                      <a:pt x="762" y="12"/>
                      <a:pt x="779" y="13"/>
                    </a:cubicBezTo>
                    <a:cubicBezTo>
                      <a:pt x="796" y="14"/>
                      <a:pt x="776" y="11"/>
                      <a:pt x="812" y="16"/>
                    </a:cubicBezTo>
                    <a:cubicBezTo>
                      <a:pt x="848" y="21"/>
                      <a:pt x="905" y="34"/>
                      <a:pt x="996" y="45"/>
                    </a:cubicBezTo>
                    <a:cubicBezTo>
                      <a:pt x="1087" y="56"/>
                      <a:pt x="1342" y="75"/>
                      <a:pt x="1357" y="83"/>
                    </a:cubicBezTo>
                    <a:cubicBezTo>
                      <a:pt x="1372" y="91"/>
                      <a:pt x="1179" y="86"/>
                      <a:pt x="1088" y="90"/>
                    </a:cubicBezTo>
                    <a:cubicBezTo>
                      <a:pt x="997" y="94"/>
                      <a:pt x="892" y="102"/>
                      <a:pt x="812" y="105"/>
                    </a:cubicBezTo>
                    <a:cubicBezTo>
                      <a:pt x="732" y="108"/>
                      <a:pt x="660" y="110"/>
                      <a:pt x="605" y="111"/>
                    </a:cubicBezTo>
                    <a:cubicBezTo>
                      <a:pt x="550" y="112"/>
                      <a:pt x="510" y="110"/>
                      <a:pt x="482" y="109"/>
                    </a:cubicBezTo>
                    <a:cubicBezTo>
                      <a:pt x="454" y="108"/>
                      <a:pt x="471" y="110"/>
                      <a:pt x="434" y="106"/>
                    </a:cubicBezTo>
                    <a:cubicBezTo>
                      <a:pt x="397" y="102"/>
                      <a:pt x="329" y="90"/>
                      <a:pt x="260" y="85"/>
                    </a:cubicBezTo>
                    <a:cubicBezTo>
                      <a:pt x="191" y="80"/>
                      <a:pt x="0" y="86"/>
                      <a:pt x="20" y="76"/>
                    </a:cubicBezTo>
                    <a:close/>
                  </a:path>
                </a:pathLst>
              </a:custGeom>
              <a:gradFill rotWithShape="1">
                <a:gsLst>
                  <a:gs pos="0">
                    <a:srgbClr val="DA2D10"/>
                  </a:gs>
                  <a:gs pos="100000">
                    <a:srgbClr val="990000"/>
                  </a:gs>
                </a:gsLst>
                <a:lin ang="54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77" name="Freeform 133"/>
              <p:cNvSpPr>
                <a:spLocks noChangeAspect="1"/>
              </p:cNvSpPr>
              <p:nvPr/>
            </p:nvSpPr>
            <p:spPr bwMode="auto">
              <a:xfrm>
                <a:off x="2187" y="3522"/>
                <a:ext cx="156" cy="54"/>
              </a:xfrm>
              <a:custGeom>
                <a:avLst/>
                <a:gdLst>
                  <a:gd name="T0" fmla="*/ 126 w 252"/>
                  <a:gd name="T1" fmla="*/ 10 h 87"/>
                  <a:gd name="T2" fmla="*/ 37 w 252"/>
                  <a:gd name="T3" fmla="*/ 10 h 87"/>
                  <a:gd name="T4" fmla="*/ 6 w 252"/>
                  <a:gd name="T5" fmla="*/ 34 h 87"/>
                  <a:gd name="T6" fmla="*/ 69 w 252"/>
                  <a:gd name="T7" fmla="*/ 52 h 87"/>
                  <a:gd name="T8" fmla="*/ 147 w 252"/>
                  <a:gd name="T9" fmla="*/ 45 h 87"/>
                  <a:gd name="T10" fmla="*/ 126 w 252"/>
                  <a:gd name="T11" fmla="*/ 10 h 87"/>
                  <a:gd name="T12" fmla="*/ 0 60000 65536"/>
                  <a:gd name="T13" fmla="*/ 0 60000 65536"/>
                  <a:gd name="T14" fmla="*/ 0 60000 65536"/>
                  <a:gd name="T15" fmla="*/ 0 60000 65536"/>
                  <a:gd name="T16" fmla="*/ 0 60000 65536"/>
                  <a:gd name="T17" fmla="*/ 0 60000 65536"/>
                  <a:gd name="T18" fmla="*/ 0 w 252"/>
                  <a:gd name="T19" fmla="*/ 0 h 87"/>
                  <a:gd name="T20" fmla="*/ 252 w 25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52" h="87">
                    <a:moveTo>
                      <a:pt x="203" y="16"/>
                    </a:moveTo>
                    <a:cubicBezTo>
                      <a:pt x="155" y="0"/>
                      <a:pt x="91" y="10"/>
                      <a:pt x="59" y="16"/>
                    </a:cubicBezTo>
                    <a:cubicBezTo>
                      <a:pt x="27" y="22"/>
                      <a:pt x="0" y="43"/>
                      <a:pt x="9" y="54"/>
                    </a:cubicBezTo>
                    <a:cubicBezTo>
                      <a:pt x="18" y="65"/>
                      <a:pt x="73" y="81"/>
                      <a:pt x="111" y="84"/>
                    </a:cubicBezTo>
                    <a:cubicBezTo>
                      <a:pt x="149" y="87"/>
                      <a:pt x="222" y="83"/>
                      <a:pt x="237" y="72"/>
                    </a:cubicBezTo>
                    <a:cubicBezTo>
                      <a:pt x="252" y="61"/>
                      <a:pt x="210" y="28"/>
                      <a:pt x="203" y="16"/>
                    </a:cubicBezTo>
                    <a:close/>
                  </a:path>
                </a:pathLst>
              </a:custGeom>
              <a:gradFill rotWithShape="1">
                <a:gsLst>
                  <a:gs pos="0">
                    <a:srgbClr val="800000"/>
                  </a:gs>
                  <a:gs pos="100000">
                    <a:srgbClr val="3B00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67" name="TextBox 66"/>
            <p:cNvSpPr txBox="1"/>
            <p:nvPr/>
          </p:nvSpPr>
          <p:spPr>
            <a:xfrm>
              <a:off x="3551228" y="-2891052"/>
              <a:ext cx="13211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Muscle cells</a:t>
              </a:r>
            </a:p>
          </p:txBody>
        </p:sp>
      </p:grpSp>
      <p:grpSp>
        <p:nvGrpSpPr>
          <p:cNvPr id="78" name="Group 77"/>
          <p:cNvGrpSpPr/>
          <p:nvPr/>
        </p:nvGrpSpPr>
        <p:grpSpPr>
          <a:xfrm>
            <a:off x="3804870" y="5287512"/>
            <a:ext cx="1829102" cy="1371803"/>
            <a:chOff x="8864567" y="-4851971"/>
            <a:chExt cx="1829102" cy="1371803"/>
          </a:xfrm>
        </p:grpSpPr>
        <p:grpSp>
          <p:nvGrpSpPr>
            <p:cNvPr id="79" name="Group 128"/>
            <p:cNvGrpSpPr>
              <a:grpSpLocks noChangeAspect="1"/>
            </p:cNvGrpSpPr>
            <p:nvPr/>
          </p:nvGrpSpPr>
          <p:grpSpPr bwMode="auto">
            <a:xfrm rot="21028354">
              <a:off x="8864567" y="-4851971"/>
              <a:ext cx="1781392" cy="987179"/>
              <a:chOff x="2473120" y="4002874"/>
              <a:chExt cx="2098880" cy="1163735"/>
            </a:xfrm>
          </p:grpSpPr>
          <p:sp>
            <p:nvSpPr>
              <p:cNvPr id="81" name="Freeform 136"/>
              <p:cNvSpPr>
                <a:spLocks noChangeAspect="1"/>
              </p:cNvSpPr>
              <p:nvPr/>
            </p:nvSpPr>
            <p:spPr bwMode="auto">
              <a:xfrm>
                <a:off x="2811760" y="4057800"/>
                <a:ext cx="519133" cy="1103660"/>
              </a:xfrm>
              <a:custGeom>
                <a:avLst/>
                <a:gdLst>
                  <a:gd name="T0" fmla="*/ 280 w 302"/>
                  <a:gd name="T1" fmla="*/ 84 h 643"/>
                  <a:gd name="T2" fmla="*/ 153 w 302"/>
                  <a:gd name="T3" fmla="*/ 40 h 643"/>
                  <a:gd name="T4" fmla="*/ 25 w 302"/>
                  <a:gd name="T5" fmla="*/ 84 h 643"/>
                  <a:gd name="T6" fmla="*/ 4 w 302"/>
                  <a:gd name="T7" fmla="*/ 260 h 643"/>
                  <a:gd name="T8" fmla="*/ 45 w 302"/>
                  <a:gd name="T9" fmla="*/ 582 h 643"/>
                  <a:gd name="T10" fmla="*/ 117 w 302"/>
                  <a:gd name="T11" fmla="*/ 624 h 643"/>
                  <a:gd name="T12" fmla="*/ 249 w 302"/>
                  <a:gd name="T13" fmla="*/ 612 h 643"/>
                  <a:gd name="T14" fmla="*/ 280 w 302"/>
                  <a:gd name="T15" fmla="*/ 546 h 643"/>
                  <a:gd name="T16" fmla="*/ 280 w 302"/>
                  <a:gd name="T17" fmla="*/ 84 h 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643"/>
                  <a:gd name="T29" fmla="*/ 302 w 302"/>
                  <a:gd name="T30" fmla="*/ 643 h 6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643">
                    <a:moveTo>
                      <a:pt x="280" y="84"/>
                    </a:moveTo>
                    <a:cubicBezTo>
                      <a:pt x="259" y="0"/>
                      <a:pt x="195" y="40"/>
                      <a:pt x="153" y="40"/>
                    </a:cubicBezTo>
                    <a:cubicBezTo>
                      <a:pt x="110" y="40"/>
                      <a:pt x="50" y="48"/>
                      <a:pt x="25" y="84"/>
                    </a:cubicBezTo>
                    <a:cubicBezTo>
                      <a:pt x="0" y="121"/>
                      <a:pt x="1" y="177"/>
                      <a:pt x="4" y="260"/>
                    </a:cubicBezTo>
                    <a:cubicBezTo>
                      <a:pt x="7" y="343"/>
                      <a:pt x="26" y="521"/>
                      <a:pt x="45" y="582"/>
                    </a:cubicBezTo>
                    <a:cubicBezTo>
                      <a:pt x="64" y="643"/>
                      <a:pt x="83" y="619"/>
                      <a:pt x="117" y="624"/>
                    </a:cubicBezTo>
                    <a:cubicBezTo>
                      <a:pt x="151" y="629"/>
                      <a:pt x="222" y="625"/>
                      <a:pt x="249" y="612"/>
                    </a:cubicBezTo>
                    <a:cubicBezTo>
                      <a:pt x="276" y="599"/>
                      <a:pt x="275" y="634"/>
                      <a:pt x="280" y="546"/>
                    </a:cubicBezTo>
                    <a:cubicBezTo>
                      <a:pt x="285" y="458"/>
                      <a:pt x="302" y="169"/>
                      <a:pt x="280"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2" name="Freeform 137"/>
              <p:cNvSpPr>
                <a:spLocks noChangeAspect="1"/>
              </p:cNvSpPr>
              <p:nvPr/>
            </p:nvSpPr>
            <p:spPr bwMode="auto">
              <a:xfrm>
                <a:off x="3270729" y="4057800"/>
                <a:ext cx="496787" cy="1103660"/>
              </a:xfrm>
              <a:custGeom>
                <a:avLst/>
                <a:gdLst>
                  <a:gd name="T0" fmla="*/ 267 w 289"/>
                  <a:gd name="T1" fmla="*/ 84 h 643"/>
                  <a:gd name="T2" fmla="*/ 140 w 289"/>
                  <a:gd name="T3" fmla="*/ 40 h 643"/>
                  <a:gd name="T4" fmla="*/ 35 w 289"/>
                  <a:gd name="T5" fmla="*/ 60 h 643"/>
                  <a:gd name="T6" fmla="*/ 17 w 289"/>
                  <a:gd name="T7" fmla="*/ 366 h 643"/>
                  <a:gd name="T8" fmla="*/ 17 w 289"/>
                  <a:gd name="T9" fmla="*/ 600 h 643"/>
                  <a:gd name="T10" fmla="*/ 119 w 289"/>
                  <a:gd name="T11" fmla="*/ 624 h 643"/>
                  <a:gd name="T12" fmla="*/ 236 w 289"/>
                  <a:gd name="T13" fmla="*/ 612 h 643"/>
                  <a:gd name="T14" fmla="*/ 267 w 289"/>
                  <a:gd name="T15" fmla="*/ 546 h 643"/>
                  <a:gd name="T16" fmla="*/ 267 w 289"/>
                  <a:gd name="T17" fmla="*/ 84 h 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643"/>
                  <a:gd name="T29" fmla="*/ 289 w 289"/>
                  <a:gd name="T30" fmla="*/ 643 h 6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643">
                    <a:moveTo>
                      <a:pt x="267" y="84"/>
                    </a:moveTo>
                    <a:cubicBezTo>
                      <a:pt x="246" y="0"/>
                      <a:pt x="179" y="44"/>
                      <a:pt x="140" y="40"/>
                    </a:cubicBezTo>
                    <a:cubicBezTo>
                      <a:pt x="101" y="36"/>
                      <a:pt x="55" y="6"/>
                      <a:pt x="35" y="60"/>
                    </a:cubicBezTo>
                    <a:cubicBezTo>
                      <a:pt x="15" y="114"/>
                      <a:pt x="20" y="276"/>
                      <a:pt x="17" y="366"/>
                    </a:cubicBezTo>
                    <a:cubicBezTo>
                      <a:pt x="14" y="456"/>
                      <a:pt x="0" y="557"/>
                      <a:pt x="17" y="600"/>
                    </a:cubicBezTo>
                    <a:cubicBezTo>
                      <a:pt x="34" y="643"/>
                      <a:pt x="83" y="622"/>
                      <a:pt x="119" y="624"/>
                    </a:cubicBezTo>
                    <a:cubicBezTo>
                      <a:pt x="155" y="626"/>
                      <a:pt x="211" y="625"/>
                      <a:pt x="236" y="612"/>
                    </a:cubicBezTo>
                    <a:cubicBezTo>
                      <a:pt x="261" y="599"/>
                      <a:pt x="262" y="634"/>
                      <a:pt x="267" y="546"/>
                    </a:cubicBezTo>
                    <a:cubicBezTo>
                      <a:pt x="272" y="458"/>
                      <a:pt x="289" y="169"/>
                      <a:pt x="267"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3" name="Freeform 138"/>
              <p:cNvSpPr>
                <a:spLocks noChangeAspect="1"/>
              </p:cNvSpPr>
              <p:nvPr/>
            </p:nvSpPr>
            <p:spPr bwMode="auto">
              <a:xfrm>
                <a:off x="4064900" y="4006307"/>
                <a:ext cx="507100" cy="1115675"/>
              </a:xfrm>
              <a:custGeom>
                <a:avLst/>
                <a:gdLst>
                  <a:gd name="T0" fmla="*/ 253 w 295"/>
                  <a:gd name="T1" fmla="*/ 84 h 650"/>
                  <a:gd name="T2" fmla="*/ 166 w 295"/>
                  <a:gd name="T3" fmla="*/ 34 h 650"/>
                  <a:gd name="T4" fmla="*/ 25 w 295"/>
                  <a:gd name="T5" fmla="*/ 60 h 650"/>
                  <a:gd name="T6" fmla="*/ 13 w 295"/>
                  <a:gd name="T7" fmla="*/ 282 h 650"/>
                  <a:gd name="T8" fmla="*/ 43 w 295"/>
                  <a:gd name="T9" fmla="*/ 594 h 650"/>
                  <a:gd name="T10" fmla="*/ 145 w 295"/>
                  <a:gd name="T11" fmla="*/ 618 h 650"/>
                  <a:gd name="T12" fmla="*/ 262 w 295"/>
                  <a:gd name="T13" fmla="*/ 606 h 650"/>
                  <a:gd name="T14" fmla="*/ 293 w 295"/>
                  <a:gd name="T15" fmla="*/ 540 h 650"/>
                  <a:gd name="T16" fmla="*/ 253 w 295"/>
                  <a:gd name="T17" fmla="*/ 84 h 6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5"/>
                  <a:gd name="T28" fmla="*/ 0 h 650"/>
                  <a:gd name="T29" fmla="*/ 295 w 295"/>
                  <a:gd name="T30" fmla="*/ 650 h 6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5" h="650">
                    <a:moveTo>
                      <a:pt x="253" y="84"/>
                    </a:moveTo>
                    <a:cubicBezTo>
                      <a:pt x="232" y="0"/>
                      <a:pt x="204" y="38"/>
                      <a:pt x="166" y="34"/>
                    </a:cubicBezTo>
                    <a:cubicBezTo>
                      <a:pt x="128" y="30"/>
                      <a:pt x="50" y="19"/>
                      <a:pt x="25" y="60"/>
                    </a:cubicBezTo>
                    <a:cubicBezTo>
                      <a:pt x="0" y="101"/>
                      <a:pt x="10" y="193"/>
                      <a:pt x="13" y="282"/>
                    </a:cubicBezTo>
                    <a:cubicBezTo>
                      <a:pt x="16" y="371"/>
                      <a:pt x="21" y="538"/>
                      <a:pt x="43" y="594"/>
                    </a:cubicBezTo>
                    <a:cubicBezTo>
                      <a:pt x="65" y="650"/>
                      <a:pt x="109" y="616"/>
                      <a:pt x="145" y="618"/>
                    </a:cubicBezTo>
                    <a:cubicBezTo>
                      <a:pt x="181" y="620"/>
                      <a:pt x="237" y="619"/>
                      <a:pt x="262" y="606"/>
                    </a:cubicBezTo>
                    <a:cubicBezTo>
                      <a:pt x="287" y="593"/>
                      <a:pt x="295" y="627"/>
                      <a:pt x="293" y="540"/>
                    </a:cubicBezTo>
                    <a:cubicBezTo>
                      <a:pt x="291" y="453"/>
                      <a:pt x="274" y="168"/>
                      <a:pt x="253" y="84"/>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4" name="Freeform 139"/>
              <p:cNvSpPr>
                <a:spLocks noChangeAspect="1"/>
              </p:cNvSpPr>
              <p:nvPr/>
            </p:nvSpPr>
            <p:spPr bwMode="auto">
              <a:xfrm>
                <a:off x="3683285" y="4002874"/>
                <a:ext cx="462407" cy="1125974"/>
              </a:xfrm>
              <a:custGeom>
                <a:avLst/>
                <a:gdLst>
                  <a:gd name="T0" fmla="*/ 251 w 269"/>
                  <a:gd name="T1" fmla="*/ 88 h 656"/>
                  <a:gd name="T2" fmla="*/ 161 w 269"/>
                  <a:gd name="T3" fmla="*/ 28 h 656"/>
                  <a:gd name="T4" fmla="*/ 35 w 269"/>
                  <a:gd name="T5" fmla="*/ 70 h 656"/>
                  <a:gd name="T6" fmla="*/ 17 w 269"/>
                  <a:gd name="T7" fmla="*/ 358 h 656"/>
                  <a:gd name="T8" fmla="*/ 17 w 269"/>
                  <a:gd name="T9" fmla="*/ 610 h 656"/>
                  <a:gd name="T10" fmla="*/ 119 w 269"/>
                  <a:gd name="T11" fmla="*/ 634 h 656"/>
                  <a:gd name="T12" fmla="*/ 236 w 269"/>
                  <a:gd name="T13" fmla="*/ 622 h 656"/>
                  <a:gd name="T14" fmla="*/ 267 w 269"/>
                  <a:gd name="T15" fmla="*/ 556 h 656"/>
                  <a:gd name="T16" fmla="*/ 251 w 269"/>
                  <a:gd name="T17" fmla="*/ 88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656"/>
                  <a:gd name="T29" fmla="*/ 269 w 269"/>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656">
                    <a:moveTo>
                      <a:pt x="251" y="88"/>
                    </a:moveTo>
                    <a:cubicBezTo>
                      <a:pt x="233" y="0"/>
                      <a:pt x="197" y="31"/>
                      <a:pt x="161" y="28"/>
                    </a:cubicBezTo>
                    <a:cubicBezTo>
                      <a:pt x="125" y="25"/>
                      <a:pt x="59" y="15"/>
                      <a:pt x="35" y="70"/>
                    </a:cubicBezTo>
                    <a:cubicBezTo>
                      <a:pt x="11" y="125"/>
                      <a:pt x="20" y="268"/>
                      <a:pt x="17" y="358"/>
                    </a:cubicBezTo>
                    <a:cubicBezTo>
                      <a:pt x="14" y="448"/>
                      <a:pt x="0" y="564"/>
                      <a:pt x="17" y="610"/>
                    </a:cubicBezTo>
                    <a:cubicBezTo>
                      <a:pt x="34" y="656"/>
                      <a:pt x="83" y="632"/>
                      <a:pt x="119" y="634"/>
                    </a:cubicBezTo>
                    <a:cubicBezTo>
                      <a:pt x="155" y="636"/>
                      <a:pt x="211" y="635"/>
                      <a:pt x="236" y="622"/>
                    </a:cubicBezTo>
                    <a:cubicBezTo>
                      <a:pt x="261" y="609"/>
                      <a:pt x="265" y="645"/>
                      <a:pt x="267" y="556"/>
                    </a:cubicBezTo>
                    <a:cubicBezTo>
                      <a:pt x="269" y="467"/>
                      <a:pt x="269" y="176"/>
                      <a:pt x="251" y="88"/>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5" name="Freeform 140"/>
              <p:cNvSpPr>
                <a:spLocks noChangeAspect="1"/>
              </p:cNvSpPr>
              <p:nvPr/>
            </p:nvSpPr>
            <p:spPr bwMode="auto">
              <a:xfrm>
                <a:off x="2473120" y="4057800"/>
                <a:ext cx="428027" cy="1108809"/>
              </a:xfrm>
              <a:custGeom>
                <a:avLst/>
                <a:gdLst>
                  <a:gd name="T0" fmla="*/ 221 w 249"/>
                  <a:gd name="T1" fmla="*/ 83 h 646"/>
                  <a:gd name="T2" fmla="*/ 94 w 249"/>
                  <a:gd name="T3" fmla="*/ 40 h 646"/>
                  <a:gd name="T4" fmla="*/ 14 w 249"/>
                  <a:gd name="T5" fmla="*/ 77 h 646"/>
                  <a:gd name="T6" fmla="*/ 8 w 249"/>
                  <a:gd name="T7" fmla="*/ 381 h 646"/>
                  <a:gd name="T8" fmla="*/ 20 w 249"/>
                  <a:gd name="T9" fmla="*/ 571 h 646"/>
                  <a:gd name="T10" fmla="*/ 62 w 249"/>
                  <a:gd name="T11" fmla="*/ 636 h 646"/>
                  <a:gd name="T12" fmla="*/ 212 w 249"/>
                  <a:gd name="T13" fmla="*/ 630 h 646"/>
                  <a:gd name="T14" fmla="*/ 248 w 249"/>
                  <a:gd name="T15" fmla="*/ 540 h 646"/>
                  <a:gd name="T16" fmla="*/ 221 w 249"/>
                  <a:gd name="T17" fmla="*/ 83 h 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646"/>
                  <a:gd name="T29" fmla="*/ 249 w 249"/>
                  <a:gd name="T30" fmla="*/ 646 h 6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646">
                    <a:moveTo>
                      <a:pt x="221" y="83"/>
                    </a:moveTo>
                    <a:cubicBezTo>
                      <a:pt x="200" y="0"/>
                      <a:pt x="128" y="41"/>
                      <a:pt x="94" y="40"/>
                    </a:cubicBezTo>
                    <a:cubicBezTo>
                      <a:pt x="60" y="39"/>
                      <a:pt x="28" y="21"/>
                      <a:pt x="14" y="77"/>
                    </a:cubicBezTo>
                    <a:cubicBezTo>
                      <a:pt x="0" y="134"/>
                      <a:pt x="7" y="298"/>
                      <a:pt x="8" y="381"/>
                    </a:cubicBezTo>
                    <a:cubicBezTo>
                      <a:pt x="9" y="463"/>
                      <a:pt x="11" y="528"/>
                      <a:pt x="20" y="571"/>
                    </a:cubicBezTo>
                    <a:cubicBezTo>
                      <a:pt x="29" y="614"/>
                      <a:pt x="30" y="626"/>
                      <a:pt x="62" y="636"/>
                    </a:cubicBezTo>
                    <a:cubicBezTo>
                      <a:pt x="94" y="646"/>
                      <a:pt x="181" y="646"/>
                      <a:pt x="212" y="630"/>
                    </a:cubicBezTo>
                    <a:cubicBezTo>
                      <a:pt x="243" y="614"/>
                      <a:pt x="247" y="631"/>
                      <a:pt x="248" y="540"/>
                    </a:cubicBezTo>
                    <a:cubicBezTo>
                      <a:pt x="249" y="449"/>
                      <a:pt x="227" y="178"/>
                      <a:pt x="221" y="83"/>
                    </a:cubicBezTo>
                    <a:close/>
                  </a:path>
                </a:pathLst>
              </a:custGeom>
              <a:gradFill rotWithShape="1">
                <a:gsLst>
                  <a:gs pos="0">
                    <a:srgbClr val="FFCC00"/>
                  </a:gs>
                  <a:gs pos="100000">
                    <a:srgbClr val="FF9933"/>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6" name="Freeform 141"/>
              <p:cNvSpPr>
                <a:spLocks noChangeAspect="1"/>
              </p:cNvSpPr>
              <p:nvPr/>
            </p:nvSpPr>
            <p:spPr bwMode="auto">
              <a:xfrm>
                <a:off x="2528128" y="4524667"/>
                <a:ext cx="247534" cy="274628"/>
              </a:xfrm>
              <a:custGeom>
                <a:avLst/>
                <a:gdLst>
                  <a:gd name="T0" fmla="*/ 96 w 144"/>
                  <a:gd name="T1" fmla="*/ 8 h 160"/>
                  <a:gd name="T2" fmla="*/ 144 w 144"/>
                  <a:gd name="T3" fmla="*/ 104 h 160"/>
                  <a:gd name="T4" fmla="*/ 96 w 144"/>
                  <a:gd name="T5" fmla="*/ 152 h 160"/>
                  <a:gd name="T6" fmla="*/ 0 w 144"/>
                  <a:gd name="T7" fmla="*/ 56 h 160"/>
                  <a:gd name="T8" fmla="*/ 96 w 144"/>
                  <a:gd name="T9" fmla="*/ 8 h 160"/>
                  <a:gd name="T10" fmla="*/ 0 60000 65536"/>
                  <a:gd name="T11" fmla="*/ 0 60000 65536"/>
                  <a:gd name="T12" fmla="*/ 0 60000 65536"/>
                  <a:gd name="T13" fmla="*/ 0 60000 65536"/>
                  <a:gd name="T14" fmla="*/ 0 60000 65536"/>
                  <a:gd name="T15" fmla="*/ 0 w 144"/>
                  <a:gd name="T16" fmla="*/ 0 h 160"/>
                  <a:gd name="T17" fmla="*/ 144 w 144"/>
                  <a:gd name="T18" fmla="*/ 160 h 160"/>
                </a:gdLst>
                <a:ahLst/>
                <a:cxnLst>
                  <a:cxn ang="T10">
                    <a:pos x="T0" y="T1"/>
                  </a:cxn>
                  <a:cxn ang="T11">
                    <a:pos x="T2" y="T3"/>
                  </a:cxn>
                  <a:cxn ang="T12">
                    <a:pos x="T4" y="T5"/>
                  </a:cxn>
                  <a:cxn ang="T13">
                    <a:pos x="T6" y="T7"/>
                  </a:cxn>
                  <a:cxn ang="T14">
                    <a:pos x="T8" y="T9"/>
                  </a:cxn>
                </a:cxnLst>
                <a:rect l="T15" t="T16" r="T17" b="T18"/>
                <a:pathLst>
                  <a:path w="144" h="160">
                    <a:moveTo>
                      <a:pt x="96" y="8"/>
                    </a:moveTo>
                    <a:cubicBezTo>
                      <a:pt x="120" y="16"/>
                      <a:pt x="144" y="80"/>
                      <a:pt x="144" y="104"/>
                    </a:cubicBezTo>
                    <a:cubicBezTo>
                      <a:pt x="144" y="128"/>
                      <a:pt x="120" y="160"/>
                      <a:pt x="96" y="152"/>
                    </a:cubicBezTo>
                    <a:cubicBezTo>
                      <a:pt x="72" y="144"/>
                      <a:pt x="0" y="80"/>
                      <a:pt x="0" y="56"/>
                    </a:cubicBezTo>
                    <a:cubicBezTo>
                      <a:pt x="0" y="32"/>
                      <a:pt x="72" y="0"/>
                      <a:pt x="96" y="8"/>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7" name="Freeform 142"/>
              <p:cNvSpPr>
                <a:spLocks noChangeAspect="1"/>
              </p:cNvSpPr>
              <p:nvPr/>
            </p:nvSpPr>
            <p:spPr bwMode="auto">
              <a:xfrm>
                <a:off x="2940684" y="4469741"/>
                <a:ext cx="264724" cy="216269"/>
              </a:xfrm>
              <a:custGeom>
                <a:avLst/>
                <a:gdLst>
                  <a:gd name="T0" fmla="*/ 83 w 154"/>
                  <a:gd name="T1" fmla="*/ 8 h 126"/>
                  <a:gd name="T2" fmla="*/ 151 w 154"/>
                  <a:gd name="T3" fmla="*/ 72 h 126"/>
                  <a:gd name="T4" fmla="*/ 103 w 154"/>
                  <a:gd name="T5" fmla="*/ 120 h 126"/>
                  <a:gd name="T6" fmla="*/ 43 w 154"/>
                  <a:gd name="T7" fmla="*/ 110 h 126"/>
                  <a:gd name="T8" fmla="*/ 7 w 154"/>
                  <a:gd name="T9" fmla="*/ 24 h 126"/>
                  <a:gd name="T10" fmla="*/ 83 w 154"/>
                  <a:gd name="T11" fmla="*/ 8 h 126"/>
                  <a:gd name="T12" fmla="*/ 0 60000 65536"/>
                  <a:gd name="T13" fmla="*/ 0 60000 65536"/>
                  <a:gd name="T14" fmla="*/ 0 60000 65536"/>
                  <a:gd name="T15" fmla="*/ 0 60000 65536"/>
                  <a:gd name="T16" fmla="*/ 0 60000 65536"/>
                  <a:gd name="T17" fmla="*/ 0 60000 65536"/>
                  <a:gd name="T18" fmla="*/ 0 w 154"/>
                  <a:gd name="T19" fmla="*/ 0 h 126"/>
                  <a:gd name="T20" fmla="*/ 154 w 154"/>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54" h="126">
                    <a:moveTo>
                      <a:pt x="83" y="8"/>
                    </a:moveTo>
                    <a:cubicBezTo>
                      <a:pt x="107" y="16"/>
                      <a:pt x="148" y="53"/>
                      <a:pt x="151" y="72"/>
                    </a:cubicBezTo>
                    <a:cubicBezTo>
                      <a:pt x="154" y="91"/>
                      <a:pt x="121" y="114"/>
                      <a:pt x="103" y="120"/>
                    </a:cubicBezTo>
                    <a:cubicBezTo>
                      <a:pt x="85" y="126"/>
                      <a:pt x="59" y="126"/>
                      <a:pt x="43" y="110"/>
                    </a:cubicBezTo>
                    <a:cubicBezTo>
                      <a:pt x="27" y="94"/>
                      <a:pt x="0" y="41"/>
                      <a:pt x="7" y="24"/>
                    </a:cubicBezTo>
                    <a:cubicBezTo>
                      <a:pt x="14" y="7"/>
                      <a:pt x="59" y="0"/>
                      <a:pt x="83" y="8"/>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8" name="Freeform 143"/>
              <p:cNvSpPr>
                <a:spLocks noChangeAspect="1"/>
              </p:cNvSpPr>
              <p:nvPr/>
            </p:nvSpPr>
            <p:spPr bwMode="auto">
              <a:xfrm>
                <a:off x="3392777" y="4387353"/>
                <a:ext cx="221749" cy="200822"/>
              </a:xfrm>
              <a:custGeom>
                <a:avLst/>
                <a:gdLst>
                  <a:gd name="T0" fmla="*/ 73 w 129"/>
                  <a:gd name="T1" fmla="*/ 5 h 117"/>
                  <a:gd name="T2" fmla="*/ 128 w 129"/>
                  <a:gd name="T3" fmla="*/ 63 h 117"/>
                  <a:gd name="T4" fmla="*/ 80 w 129"/>
                  <a:gd name="T5" fmla="*/ 111 h 117"/>
                  <a:gd name="T6" fmla="*/ 20 w 129"/>
                  <a:gd name="T7" fmla="*/ 101 h 117"/>
                  <a:gd name="T8" fmla="*/ 9 w 129"/>
                  <a:gd name="T9" fmla="*/ 33 h 117"/>
                  <a:gd name="T10" fmla="*/ 73 w 129"/>
                  <a:gd name="T11" fmla="*/ 5 h 117"/>
                  <a:gd name="T12" fmla="*/ 0 60000 65536"/>
                  <a:gd name="T13" fmla="*/ 0 60000 65536"/>
                  <a:gd name="T14" fmla="*/ 0 60000 65536"/>
                  <a:gd name="T15" fmla="*/ 0 60000 65536"/>
                  <a:gd name="T16" fmla="*/ 0 60000 65536"/>
                  <a:gd name="T17" fmla="*/ 0 60000 65536"/>
                  <a:gd name="T18" fmla="*/ 0 w 129"/>
                  <a:gd name="T19" fmla="*/ 0 h 117"/>
                  <a:gd name="T20" fmla="*/ 129 w 12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129" h="117">
                    <a:moveTo>
                      <a:pt x="73" y="5"/>
                    </a:moveTo>
                    <a:cubicBezTo>
                      <a:pt x="93" y="10"/>
                      <a:pt x="127" y="45"/>
                      <a:pt x="128" y="63"/>
                    </a:cubicBezTo>
                    <a:cubicBezTo>
                      <a:pt x="129" y="81"/>
                      <a:pt x="98" y="105"/>
                      <a:pt x="80" y="111"/>
                    </a:cubicBezTo>
                    <a:cubicBezTo>
                      <a:pt x="62" y="117"/>
                      <a:pt x="32" y="114"/>
                      <a:pt x="20" y="101"/>
                    </a:cubicBezTo>
                    <a:cubicBezTo>
                      <a:pt x="8" y="88"/>
                      <a:pt x="0" y="49"/>
                      <a:pt x="9" y="33"/>
                    </a:cubicBezTo>
                    <a:cubicBezTo>
                      <a:pt x="18" y="17"/>
                      <a:pt x="53" y="0"/>
                      <a:pt x="73" y="5"/>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89" name="Freeform 144"/>
              <p:cNvSpPr>
                <a:spLocks noChangeAspect="1"/>
              </p:cNvSpPr>
              <p:nvPr/>
            </p:nvSpPr>
            <p:spPr bwMode="auto">
              <a:xfrm>
                <a:off x="3789862" y="4505786"/>
                <a:ext cx="228625" cy="187090"/>
              </a:xfrm>
              <a:custGeom>
                <a:avLst/>
                <a:gdLst>
                  <a:gd name="T0" fmla="*/ 90 w 133"/>
                  <a:gd name="T1" fmla="*/ 5 h 109"/>
                  <a:gd name="T2" fmla="*/ 132 w 133"/>
                  <a:gd name="T3" fmla="*/ 54 h 109"/>
                  <a:gd name="T4" fmla="*/ 84 w 133"/>
                  <a:gd name="T5" fmla="*/ 102 h 109"/>
                  <a:gd name="T6" fmla="*/ 12 w 133"/>
                  <a:gd name="T7" fmla="*/ 96 h 109"/>
                  <a:gd name="T8" fmla="*/ 13 w 133"/>
                  <a:gd name="T9" fmla="*/ 24 h 109"/>
                  <a:gd name="T10" fmla="*/ 90 w 133"/>
                  <a:gd name="T11" fmla="*/ 5 h 109"/>
                  <a:gd name="T12" fmla="*/ 0 60000 65536"/>
                  <a:gd name="T13" fmla="*/ 0 60000 65536"/>
                  <a:gd name="T14" fmla="*/ 0 60000 65536"/>
                  <a:gd name="T15" fmla="*/ 0 60000 65536"/>
                  <a:gd name="T16" fmla="*/ 0 60000 65536"/>
                  <a:gd name="T17" fmla="*/ 0 60000 65536"/>
                  <a:gd name="T18" fmla="*/ 0 w 133"/>
                  <a:gd name="T19" fmla="*/ 0 h 109"/>
                  <a:gd name="T20" fmla="*/ 133 w 133"/>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33" h="109">
                    <a:moveTo>
                      <a:pt x="90" y="5"/>
                    </a:moveTo>
                    <a:cubicBezTo>
                      <a:pt x="110" y="10"/>
                      <a:pt x="133" y="38"/>
                      <a:pt x="132" y="54"/>
                    </a:cubicBezTo>
                    <a:cubicBezTo>
                      <a:pt x="131" y="70"/>
                      <a:pt x="104" y="95"/>
                      <a:pt x="84" y="102"/>
                    </a:cubicBezTo>
                    <a:cubicBezTo>
                      <a:pt x="64" y="109"/>
                      <a:pt x="24" y="109"/>
                      <a:pt x="12" y="96"/>
                    </a:cubicBezTo>
                    <a:cubicBezTo>
                      <a:pt x="0" y="83"/>
                      <a:pt x="0" y="39"/>
                      <a:pt x="13" y="24"/>
                    </a:cubicBezTo>
                    <a:cubicBezTo>
                      <a:pt x="26" y="9"/>
                      <a:pt x="70" y="0"/>
                      <a:pt x="90" y="5"/>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sp>
            <p:nvSpPr>
              <p:cNvPr id="90" name="Freeform 145"/>
              <p:cNvSpPr>
                <a:spLocks noChangeAspect="1"/>
              </p:cNvSpPr>
              <p:nvPr/>
            </p:nvSpPr>
            <p:spPr bwMode="auto">
              <a:xfrm>
                <a:off x="4260864" y="4304965"/>
                <a:ext cx="223468" cy="185374"/>
              </a:xfrm>
              <a:custGeom>
                <a:avLst/>
                <a:gdLst>
                  <a:gd name="T0" fmla="*/ 85 w 130"/>
                  <a:gd name="T1" fmla="*/ 6 h 108"/>
                  <a:gd name="T2" fmla="*/ 127 w 130"/>
                  <a:gd name="T3" fmla="*/ 45 h 108"/>
                  <a:gd name="T4" fmla="*/ 101 w 130"/>
                  <a:gd name="T5" fmla="*/ 92 h 108"/>
                  <a:gd name="T6" fmla="*/ 13 w 130"/>
                  <a:gd name="T7" fmla="*/ 95 h 108"/>
                  <a:gd name="T8" fmla="*/ 21 w 130"/>
                  <a:gd name="T9" fmla="*/ 15 h 108"/>
                  <a:gd name="T10" fmla="*/ 85 w 130"/>
                  <a:gd name="T11" fmla="*/ 6 h 108"/>
                  <a:gd name="T12" fmla="*/ 0 60000 65536"/>
                  <a:gd name="T13" fmla="*/ 0 60000 65536"/>
                  <a:gd name="T14" fmla="*/ 0 60000 65536"/>
                  <a:gd name="T15" fmla="*/ 0 60000 65536"/>
                  <a:gd name="T16" fmla="*/ 0 60000 65536"/>
                  <a:gd name="T17" fmla="*/ 0 60000 65536"/>
                  <a:gd name="T18" fmla="*/ 0 w 130"/>
                  <a:gd name="T19" fmla="*/ 0 h 108"/>
                  <a:gd name="T20" fmla="*/ 130 w 130"/>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30" h="108">
                    <a:moveTo>
                      <a:pt x="85" y="6"/>
                    </a:moveTo>
                    <a:cubicBezTo>
                      <a:pt x="101" y="11"/>
                      <a:pt x="124" y="31"/>
                      <a:pt x="127" y="45"/>
                    </a:cubicBezTo>
                    <a:cubicBezTo>
                      <a:pt x="130" y="59"/>
                      <a:pt x="120" y="84"/>
                      <a:pt x="101" y="92"/>
                    </a:cubicBezTo>
                    <a:cubicBezTo>
                      <a:pt x="82" y="100"/>
                      <a:pt x="26" y="108"/>
                      <a:pt x="13" y="95"/>
                    </a:cubicBezTo>
                    <a:cubicBezTo>
                      <a:pt x="0" y="82"/>
                      <a:pt x="9" y="30"/>
                      <a:pt x="21" y="15"/>
                    </a:cubicBezTo>
                    <a:cubicBezTo>
                      <a:pt x="33" y="0"/>
                      <a:pt x="72" y="8"/>
                      <a:pt x="85" y="6"/>
                    </a:cubicBezTo>
                    <a:close/>
                  </a:path>
                </a:pathLst>
              </a:custGeom>
              <a:gradFill rotWithShape="1">
                <a:gsLst>
                  <a:gs pos="0">
                    <a:srgbClr val="DE7722"/>
                  </a:gs>
                  <a:gs pos="100000">
                    <a:srgbClr val="CC330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pitchFamily="24" charset="-128"/>
                  <a:cs typeface="ＭＳ Ｐゴシック"/>
                </a:endParaRPr>
              </a:p>
            </p:txBody>
          </p:sp>
        </p:grpSp>
        <p:sp>
          <p:nvSpPr>
            <p:cNvPr id="80" name="TextBox 79"/>
            <p:cNvSpPr txBox="1"/>
            <p:nvPr/>
          </p:nvSpPr>
          <p:spPr>
            <a:xfrm>
              <a:off x="9176907" y="-3849500"/>
              <a:ext cx="151676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Epithelial cells</a:t>
              </a:r>
            </a:p>
          </p:txBody>
        </p:sp>
      </p:grpSp>
    </p:spTree>
    <p:extLst>
      <p:ext uri="{BB962C8B-B14F-4D97-AF65-F5344CB8AC3E}">
        <p14:creationId xmlns:p14="http://schemas.microsoft.com/office/powerpoint/2010/main" val="109137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Transplant Medicine</a:t>
            </a:r>
            <a:endParaRPr lang="en-US" sz="32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628648" y="1338606"/>
            <a:ext cx="7868579" cy="4783897"/>
          </a:xfrm>
          <a:prstGeom prst="rect">
            <a:avLst/>
          </a:prstGeom>
          <a:noFill/>
          <a:ln w="38100" cap="flat" cmpd="sng" algn="ctr">
            <a:solidFill>
              <a:srgbClr val="F19D1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nvGrpSpPr>
          <p:cNvPr id="7" name="Group 55"/>
          <p:cNvGrpSpPr>
            <a:grpSpLocks noChangeAspect="1"/>
          </p:cNvGrpSpPr>
          <p:nvPr/>
        </p:nvGrpSpPr>
        <p:grpSpPr bwMode="auto">
          <a:xfrm rot="-1473951">
            <a:off x="5734170" y="2388889"/>
            <a:ext cx="857065" cy="992391"/>
            <a:chOff x="4704" y="336"/>
            <a:chExt cx="592" cy="688"/>
          </a:xfrm>
        </p:grpSpPr>
        <p:sp>
          <p:nvSpPr>
            <p:cNvPr id="8" name="Freeform 37"/>
            <p:cNvSpPr>
              <a:spLocks noChangeAspect="1"/>
            </p:cNvSpPr>
            <p:nvPr/>
          </p:nvSpPr>
          <p:spPr bwMode="auto">
            <a:xfrm>
              <a:off x="4704" y="336"/>
              <a:ext cx="592" cy="688"/>
            </a:xfrm>
            <a:custGeom>
              <a:avLst/>
              <a:gdLst>
                <a:gd name="T0" fmla="*/ 381 w 1664"/>
                <a:gd name="T1" fmla="*/ 52 h 1784"/>
                <a:gd name="T2" fmla="*/ 194 w 1664"/>
                <a:gd name="T3" fmla="*/ 15 h 1784"/>
                <a:gd name="T4" fmla="*/ 57 w 1664"/>
                <a:gd name="T5" fmla="*/ 145 h 1784"/>
                <a:gd name="T6" fmla="*/ 23 w 1664"/>
                <a:gd name="T7" fmla="*/ 404 h 1784"/>
                <a:gd name="T8" fmla="*/ 194 w 1664"/>
                <a:gd name="T9" fmla="*/ 571 h 1784"/>
                <a:gd name="T10" fmla="*/ 398 w 1664"/>
                <a:gd name="T11" fmla="*/ 682 h 1784"/>
                <a:gd name="T12" fmla="*/ 569 w 1664"/>
                <a:gd name="T13" fmla="*/ 534 h 1784"/>
                <a:gd name="T14" fmla="*/ 535 w 1664"/>
                <a:gd name="T15" fmla="*/ 275 h 1784"/>
                <a:gd name="T16" fmla="*/ 381 w 1664"/>
                <a:gd name="T17" fmla="*/ 52 h 1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4"/>
                <a:gd name="T28" fmla="*/ 0 h 1784"/>
                <a:gd name="T29" fmla="*/ 1664 w 1664"/>
                <a:gd name="T30" fmla="*/ 1784 h 1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4" h="1784">
                  <a:moveTo>
                    <a:pt x="1072" y="136"/>
                  </a:moveTo>
                  <a:cubicBezTo>
                    <a:pt x="912" y="24"/>
                    <a:pt x="696" y="0"/>
                    <a:pt x="544" y="40"/>
                  </a:cubicBezTo>
                  <a:cubicBezTo>
                    <a:pt x="392" y="80"/>
                    <a:pt x="240" y="208"/>
                    <a:pt x="160" y="376"/>
                  </a:cubicBezTo>
                  <a:cubicBezTo>
                    <a:pt x="80" y="544"/>
                    <a:pt x="0" y="864"/>
                    <a:pt x="64" y="1048"/>
                  </a:cubicBezTo>
                  <a:cubicBezTo>
                    <a:pt x="128" y="1232"/>
                    <a:pt x="368" y="1360"/>
                    <a:pt x="544" y="1480"/>
                  </a:cubicBezTo>
                  <a:cubicBezTo>
                    <a:pt x="720" y="1600"/>
                    <a:pt x="944" y="1784"/>
                    <a:pt x="1120" y="1768"/>
                  </a:cubicBezTo>
                  <a:cubicBezTo>
                    <a:pt x="1296" y="1752"/>
                    <a:pt x="1536" y="1560"/>
                    <a:pt x="1600" y="1384"/>
                  </a:cubicBezTo>
                  <a:cubicBezTo>
                    <a:pt x="1664" y="1208"/>
                    <a:pt x="1584" y="920"/>
                    <a:pt x="1504" y="712"/>
                  </a:cubicBezTo>
                  <a:cubicBezTo>
                    <a:pt x="1424" y="504"/>
                    <a:pt x="1232" y="248"/>
                    <a:pt x="1072" y="136"/>
                  </a:cubicBezTo>
                  <a:close/>
                </a:path>
              </a:pathLst>
            </a:custGeom>
            <a:gradFill rotWithShape="1">
              <a:gsLst>
                <a:gs pos="0">
                  <a:srgbClr val="CCECFF"/>
                </a:gs>
                <a:gs pos="100000">
                  <a:srgbClr val="99CCFF"/>
                </a:gs>
              </a:gsLst>
              <a:lin ang="2700000" scaled="1"/>
            </a:gradFill>
            <a:ln w="317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9" name="Freeform 39"/>
            <p:cNvSpPr>
              <a:spLocks noChangeAspect="1"/>
            </p:cNvSpPr>
            <p:nvPr/>
          </p:nvSpPr>
          <p:spPr bwMode="auto">
            <a:xfrm>
              <a:off x="4752" y="379"/>
              <a:ext cx="496" cy="593"/>
            </a:xfrm>
            <a:custGeom>
              <a:avLst/>
              <a:gdLst>
                <a:gd name="T0" fmla="*/ 299 w 1392"/>
                <a:gd name="T1" fmla="*/ 46 h 1536"/>
                <a:gd name="T2" fmla="*/ 214 w 1392"/>
                <a:gd name="T3" fmla="*/ 9 h 1536"/>
                <a:gd name="T4" fmla="*/ 180 w 1392"/>
                <a:gd name="T5" fmla="*/ 102 h 1536"/>
                <a:gd name="T6" fmla="*/ 248 w 1392"/>
                <a:gd name="T7" fmla="*/ 158 h 1536"/>
                <a:gd name="T8" fmla="*/ 197 w 1392"/>
                <a:gd name="T9" fmla="*/ 232 h 1536"/>
                <a:gd name="T10" fmla="*/ 94 w 1392"/>
                <a:gd name="T11" fmla="*/ 158 h 1536"/>
                <a:gd name="T12" fmla="*/ 9 w 1392"/>
                <a:gd name="T13" fmla="*/ 250 h 1536"/>
                <a:gd name="T14" fmla="*/ 43 w 1392"/>
                <a:gd name="T15" fmla="*/ 380 h 1536"/>
                <a:gd name="T16" fmla="*/ 197 w 1392"/>
                <a:gd name="T17" fmla="*/ 398 h 1536"/>
                <a:gd name="T18" fmla="*/ 248 w 1392"/>
                <a:gd name="T19" fmla="*/ 324 h 1536"/>
                <a:gd name="T20" fmla="*/ 231 w 1392"/>
                <a:gd name="T21" fmla="*/ 232 h 1536"/>
                <a:gd name="T22" fmla="*/ 265 w 1392"/>
                <a:gd name="T23" fmla="*/ 195 h 1536"/>
                <a:gd name="T24" fmla="*/ 316 w 1392"/>
                <a:gd name="T25" fmla="*/ 213 h 1536"/>
                <a:gd name="T26" fmla="*/ 368 w 1392"/>
                <a:gd name="T27" fmla="*/ 343 h 1536"/>
                <a:gd name="T28" fmla="*/ 265 w 1392"/>
                <a:gd name="T29" fmla="*/ 491 h 1536"/>
                <a:gd name="T30" fmla="*/ 316 w 1392"/>
                <a:gd name="T31" fmla="*/ 584 h 1536"/>
                <a:gd name="T32" fmla="*/ 436 w 1392"/>
                <a:gd name="T33" fmla="*/ 547 h 1536"/>
                <a:gd name="T34" fmla="*/ 487 w 1392"/>
                <a:gd name="T35" fmla="*/ 398 h 1536"/>
                <a:gd name="T36" fmla="*/ 385 w 1392"/>
                <a:gd name="T37" fmla="*/ 287 h 1536"/>
                <a:gd name="T38" fmla="*/ 334 w 1392"/>
                <a:gd name="T39" fmla="*/ 195 h 1536"/>
                <a:gd name="T40" fmla="*/ 299 w 1392"/>
                <a:gd name="T41" fmla="*/ 139 h 1536"/>
                <a:gd name="T42" fmla="*/ 265 w 1392"/>
                <a:gd name="T43" fmla="*/ 120 h 1536"/>
                <a:gd name="T44" fmla="*/ 282 w 1392"/>
                <a:gd name="T45" fmla="*/ 65 h 1536"/>
                <a:gd name="T46" fmla="*/ 299 w 1392"/>
                <a:gd name="T47" fmla="*/ 46 h 1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2"/>
                <a:gd name="T73" fmla="*/ 0 h 1536"/>
                <a:gd name="T74" fmla="*/ 1392 w 1392"/>
                <a:gd name="T75" fmla="*/ 1536 h 1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2" h="1536">
                  <a:moveTo>
                    <a:pt x="840" y="120"/>
                  </a:moveTo>
                  <a:cubicBezTo>
                    <a:pt x="808" y="96"/>
                    <a:pt x="656" y="0"/>
                    <a:pt x="600" y="24"/>
                  </a:cubicBezTo>
                  <a:cubicBezTo>
                    <a:pt x="544" y="48"/>
                    <a:pt x="488" y="200"/>
                    <a:pt x="504" y="264"/>
                  </a:cubicBezTo>
                  <a:cubicBezTo>
                    <a:pt x="520" y="328"/>
                    <a:pt x="688" y="352"/>
                    <a:pt x="696" y="408"/>
                  </a:cubicBezTo>
                  <a:cubicBezTo>
                    <a:pt x="704" y="464"/>
                    <a:pt x="624" y="600"/>
                    <a:pt x="552" y="600"/>
                  </a:cubicBezTo>
                  <a:cubicBezTo>
                    <a:pt x="480" y="600"/>
                    <a:pt x="352" y="400"/>
                    <a:pt x="264" y="408"/>
                  </a:cubicBezTo>
                  <a:cubicBezTo>
                    <a:pt x="176" y="416"/>
                    <a:pt x="48" y="552"/>
                    <a:pt x="24" y="648"/>
                  </a:cubicBezTo>
                  <a:cubicBezTo>
                    <a:pt x="0" y="744"/>
                    <a:pt x="32" y="920"/>
                    <a:pt x="120" y="984"/>
                  </a:cubicBezTo>
                  <a:cubicBezTo>
                    <a:pt x="208" y="1048"/>
                    <a:pt x="456" y="1056"/>
                    <a:pt x="552" y="1032"/>
                  </a:cubicBezTo>
                  <a:cubicBezTo>
                    <a:pt x="648" y="1008"/>
                    <a:pt x="680" y="912"/>
                    <a:pt x="696" y="840"/>
                  </a:cubicBezTo>
                  <a:cubicBezTo>
                    <a:pt x="712" y="768"/>
                    <a:pt x="640" y="656"/>
                    <a:pt x="648" y="600"/>
                  </a:cubicBezTo>
                  <a:cubicBezTo>
                    <a:pt x="656" y="544"/>
                    <a:pt x="704" y="512"/>
                    <a:pt x="744" y="504"/>
                  </a:cubicBezTo>
                  <a:cubicBezTo>
                    <a:pt x="784" y="496"/>
                    <a:pt x="840" y="488"/>
                    <a:pt x="888" y="552"/>
                  </a:cubicBezTo>
                  <a:cubicBezTo>
                    <a:pt x="936" y="616"/>
                    <a:pt x="1056" y="768"/>
                    <a:pt x="1032" y="888"/>
                  </a:cubicBezTo>
                  <a:cubicBezTo>
                    <a:pt x="1008" y="1008"/>
                    <a:pt x="768" y="1168"/>
                    <a:pt x="744" y="1272"/>
                  </a:cubicBezTo>
                  <a:cubicBezTo>
                    <a:pt x="720" y="1376"/>
                    <a:pt x="808" y="1488"/>
                    <a:pt x="888" y="1512"/>
                  </a:cubicBezTo>
                  <a:cubicBezTo>
                    <a:pt x="968" y="1536"/>
                    <a:pt x="1144" y="1496"/>
                    <a:pt x="1224" y="1416"/>
                  </a:cubicBezTo>
                  <a:cubicBezTo>
                    <a:pt x="1304" y="1336"/>
                    <a:pt x="1392" y="1144"/>
                    <a:pt x="1368" y="1032"/>
                  </a:cubicBezTo>
                  <a:cubicBezTo>
                    <a:pt x="1344" y="920"/>
                    <a:pt x="1152" y="832"/>
                    <a:pt x="1080" y="744"/>
                  </a:cubicBezTo>
                  <a:cubicBezTo>
                    <a:pt x="1008" y="656"/>
                    <a:pt x="976" y="568"/>
                    <a:pt x="936" y="504"/>
                  </a:cubicBezTo>
                  <a:cubicBezTo>
                    <a:pt x="896" y="440"/>
                    <a:pt x="872" y="392"/>
                    <a:pt x="840" y="360"/>
                  </a:cubicBezTo>
                  <a:cubicBezTo>
                    <a:pt x="808" y="328"/>
                    <a:pt x="752" y="344"/>
                    <a:pt x="744" y="312"/>
                  </a:cubicBezTo>
                  <a:cubicBezTo>
                    <a:pt x="736" y="280"/>
                    <a:pt x="776" y="200"/>
                    <a:pt x="792" y="168"/>
                  </a:cubicBezTo>
                  <a:cubicBezTo>
                    <a:pt x="808" y="136"/>
                    <a:pt x="872" y="144"/>
                    <a:pt x="840" y="120"/>
                  </a:cubicBezTo>
                  <a:close/>
                </a:path>
              </a:pathLst>
            </a:custGeom>
            <a:gradFill rotWithShape="1">
              <a:gsLst>
                <a:gs pos="0">
                  <a:srgbClr val="CC00FF"/>
                </a:gs>
                <a:gs pos="100000">
                  <a:srgbClr val="5E0076"/>
                </a:gs>
              </a:gsLst>
              <a:path path="rect">
                <a:fillToRect l="50000" t="50000" r="50000" b="50000"/>
              </a:path>
            </a:gra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grpSp>
      <p:grpSp>
        <p:nvGrpSpPr>
          <p:cNvPr id="10" name="Group 54"/>
          <p:cNvGrpSpPr>
            <a:grpSpLocks noChangeAspect="1"/>
          </p:cNvGrpSpPr>
          <p:nvPr/>
        </p:nvGrpSpPr>
        <p:grpSpPr bwMode="auto">
          <a:xfrm rot="-3679420">
            <a:off x="5673390" y="3560157"/>
            <a:ext cx="1158758" cy="1000781"/>
            <a:chOff x="4320" y="672"/>
            <a:chExt cx="576" cy="576"/>
          </a:xfrm>
        </p:grpSpPr>
        <p:sp>
          <p:nvSpPr>
            <p:cNvPr id="11" name="Oval 25"/>
            <p:cNvSpPr>
              <a:spLocks noChangeAspect="1" noChangeArrowheads="1"/>
            </p:cNvSpPr>
            <p:nvPr/>
          </p:nvSpPr>
          <p:spPr bwMode="auto">
            <a:xfrm rot="1950715">
              <a:off x="4361" y="672"/>
              <a:ext cx="206"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defRPr/>
              </a:pPr>
              <a:endParaRPr lang="en-US" dirty="0">
                <a:solidFill>
                  <a:srgbClr val="000000"/>
                </a:solidFill>
                <a:ea typeface="ＭＳ Ｐゴシック" pitchFamily="24" charset="-128"/>
                <a:cs typeface="ＭＳ Ｐゴシック"/>
              </a:endParaRPr>
            </a:p>
          </p:txBody>
        </p:sp>
        <p:sp>
          <p:nvSpPr>
            <p:cNvPr id="12" name="Oval 27"/>
            <p:cNvSpPr>
              <a:spLocks noChangeAspect="1" noChangeArrowheads="1"/>
            </p:cNvSpPr>
            <p:nvPr/>
          </p:nvSpPr>
          <p:spPr bwMode="auto">
            <a:xfrm rot="4639444">
              <a:off x="4361" y="919"/>
              <a:ext cx="288"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ot="10800000" vert="eaVert" wrap="none" anchor="ctr"/>
            <a:lstStyle/>
            <a:p>
              <a:pPr>
                <a:lnSpc>
                  <a:spcPct val="90000"/>
                </a:lnSpc>
                <a:defRPr/>
              </a:pPr>
              <a:endParaRPr lang="en-US" dirty="0">
                <a:solidFill>
                  <a:srgbClr val="000000"/>
                </a:solidFill>
                <a:ea typeface="ＭＳ Ｐゴシック" pitchFamily="24" charset="-128"/>
                <a:cs typeface="ＭＳ Ｐゴシック"/>
              </a:endParaRPr>
            </a:p>
          </p:txBody>
        </p:sp>
        <p:sp>
          <p:nvSpPr>
            <p:cNvPr id="13" name="Oval 28"/>
            <p:cNvSpPr>
              <a:spLocks noChangeAspect="1" noChangeArrowheads="1"/>
            </p:cNvSpPr>
            <p:nvPr/>
          </p:nvSpPr>
          <p:spPr bwMode="auto">
            <a:xfrm rot="18420721">
              <a:off x="4629" y="775"/>
              <a:ext cx="164" cy="370"/>
            </a:xfrm>
            <a:prstGeom prst="ellipse">
              <a:avLst/>
            </a:prstGeom>
            <a:gradFill rotWithShape="1">
              <a:gsLst>
                <a:gs pos="0">
                  <a:srgbClr val="5E0000"/>
                </a:gs>
                <a:gs pos="100000">
                  <a:srgbClr val="CC00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vert="eaVert" wrap="none" anchor="ctr"/>
            <a:lstStyle/>
            <a:p>
              <a:pPr>
                <a:lnSpc>
                  <a:spcPct val="90000"/>
                </a:lnSpc>
                <a:defRPr/>
              </a:pPr>
              <a:endParaRPr lang="en-US" dirty="0">
                <a:solidFill>
                  <a:srgbClr val="000000"/>
                </a:solidFill>
                <a:ea typeface="ＭＳ Ｐゴシック" pitchFamily="24" charset="-128"/>
                <a:cs typeface="ＭＳ Ｐゴシック"/>
              </a:endParaRPr>
            </a:p>
          </p:txBody>
        </p:sp>
      </p:grpSp>
      <p:grpSp>
        <p:nvGrpSpPr>
          <p:cNvPr id="14" name="Group 53"/>
          <p:cNvGrpSpPr>
            <a:grpSpLocks noChangeAspect="1"/>
          </p:cNvGrpSpPr>
          <p:nvPr/>
        </p:nvGrpSpPr>
        <p:grpSpPr bwMode="auto">
          <a:xfrm rot="3129803">
            <a:off x="5770721" y="5022184"/>
            <a:ext cx="805909" cy="855656"/>
            <a:chOff x="4800" y="1056"/>
            <a:chExt cx="528" cy="560"/>
          </a:xfrm>
        </p:grpSpPr>
        <p:sp>
          <p:nvSpPr>
            <p:cNvPr id="15" name="Freeform 30"/>
            <p:cNvSpPr>
              <a:spLocks noChangeAspect="1"/>
            </p:cNvSpPr>
            <p:nvPr/>
          </p:nvSpPr>
          <p:spPr bwMode="auto">
            <a:xfrm>
              <a:off x="4800" y="1056"/>
              <a:ext cx="528" cy="560"/>
            </a:xfrm>
            <a:custGeom>
              <a:avLst/>
              <a:gdLst>
                <a:gd name="T0" fmla="*/ 382 w 664"/>
                <a:gd name="T1" fmla="*/ 97 h 736"/>
                <a:gd name="T2" fmla="*/ 191 w 664"/>
                <a:gd name="T3" fmla="*/ 24 h 736"/>
                <a:gd name="T4" fmla="*/ 0 w 664"/>
                <a:gd name="T5" fmla="*/ 243 h 736"/>
                <a:gd name="T6" fmla="*/ 191 w 664"/>
                <a:gd name="T7" fmla="*/ 536 h 736"/>
                <a:gd name="T8" fmla="*/ 496 w 664"/>
                <a:gd name="T9" fmla="*/ 390 h 736"/>
                <a:gd name="T10" fmla="*/ 382 w 664"/>
                <a:gd name="T11" fmla="*/ 97 h 736"/>
                <a:gd name="T12" fmla="*/ 0 60000 65536"/>
                <a:gd name="T13" fmla="*/ 0 60000 65536"/>
                <a:gd name="T14" fmla="*/ 0 60000 65536"/>
                <a:gd name="T15" fmla="*/ 0 60000 65536"/>
                <a:gd name="T16" fmla="*/ 0 60000 65536"/>
                <a:gd name="T17" fmla="*/ 0 60000 65536"/>
                <a:gd name="T18" fmla="*/ 0 w 664"/>
                <a:gd name="T19" fmla="*/ 0 h 736"/>
                <a:gd name="T20" fmla="*/ 664 w 664"/>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664" h="736">
                  <a:moveTo>
                    <a:pt x="480" y="128"/>
                  </a:moveTo>
                  <a:cubicBezTo>
                    <a:pt x="416" y="48"/>
                    <a:pt x="320" y="0"/>
                    <a:pt x="240" y="32"/>
                  </a:cubicBezTo>
                  <a:cubicBezTo>
                    <a:pt x="160" y="64"/>
                    <a:pt x="0" y="208"/>
                    <a:pt x="0" y="320"/>
                  </a:cubicBezTo>
                  <a:cubicBezTo>
                    <a:pt x="0" y="432"/>
                    <a:pt x="136" y="672"/>
                    <a:pt x="240" y="704"/>
                  </a:cubicBezTo>
                  <a:cubicBezTo>
                    <a:pt x="344" y="736"/>
                    <a:pt x="584" y="616"/>
                    <a:pt x="624" y="512"/>
                  </a:cubicBezTo>
                  <a:cubicBezTo>
                    <a:pt x="664" y="408"/>
                    <a:pt x="544" y="208"/>
                    <a:pt x="480" y="128"/>
                  </a:cubicBezTo>
                  <a:close/>
                </a:path>
              </a:pathLst>
            </a:custGeom>
            <a:gradFill rotWithShape="1">
              <a:gsLst>
                <a:gs pos="0">
                  <a:srgbClr val="CCECFF"/>
                </a:gs>
                <a:gs pos="100000">
                  <a:srgbClr val="99CCFF"/>
                </a:gs>
              </a:gsLst>
              <a:lin ang="2700000" scaled="1"/>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lnSpc>
                  <a:spcPct val="90000"/>
                </a:lnSpc>
                <a:defRPr/>
              </a:pPr>
              <a:endParaRPr lang="en-US" dirty="0">
                <a:solidFill>
                  <a:srgbClr val="000000"/>
                </a:solidFill>
                <a:ea typeface="ＭＳ Ｐゴシック" pitchFamily="24" charset="-128"/>
                <a:cs typeface="ＭＳ Ｐゴシック"/>
              </a:endParaRPr>
            </a:p>
          </p:txBody>
        </p:sp>
        <p:sp>
          <p:nvSpPr>
            <p:cNvPr id="16" name="Oval 33"/>
            <p:cNvSpPr>
              <a:spLocks noChangeAspect="1" noChangeArrowheads="1"/>
            </p:cNvSpPr>
            <p:nvPr/>
          </p:nvSpPr>
          <p:spPr bwMode="auto">
            <a:xfrm>
              <a:off x="4868" y="1117"/>
              <a:ext cx="334" cy="438"/>
            </a:xfrm>
            <a:prstGeom prst="ellipse">
              <a:avLst/>
            </a:prstGeom>
            <a:gradFill rotWithShape="1">
              <a:gsLst>
                <a:gs pos="0">
                  <a:srgbClr val="CC00FF"/>
                </a:gs>
                <a:gs pos="100000">
                  <a:srgbClr val="800080"/>
                </a:gs>
              </a:gsLst>
              <a:lin ang="2700000" scaled="1"/>
            </a:gra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nSpc>
                  <a:spcPct val="90000"/>
                </a:lnSpc>
                <a:defRPr/>
              </a:pPr>
              <a:endParaRPr lang="en-US" dirty="0">
                <a:solidFill>
                  <a:srgbClr val="000000"/>
                </a:solidFill>
                <a:ea typeface="ＭＳ Ｐゴシック" pitchFamily="24" charset="-128"/>
                <a:cs typeface="ＭＳ Ｐゴシック"/>
              </a:endParaRPr>
            </a:p>
          </p:txBody>
        </p:sp>
      </p:grpSp>
      <p:cxnSp>
        <p:nvCxnSpPr>
          <p:cNvPr id="17" name="Straight Arrow Connector 16"/>
          <p:cNvCxnSpPr/>
          <p:nvPr/>
        </p:nvCxnSpPr>
        <p:spPr>
          <a:xfrm flipV="1">
            <a:off x="4172507" y="3455196"/>
            <a:ext cx="1246872" cy="759679"/>
          </a:xfrm>
          <a:prstGeom prst="straightConnector1">
            <a:avLst/>
          </a:prstGeom>
          <a:noFill/>
          <a:ln w="38100" cap="flat" cmpd="sng" algn="ctr">
            <a:solidFill>
              <a:srgbClr val="000000"/>
            </a:solidFill>
            <a:prstDash val="solid"/>
            <a:miter lim="800000"/>
            <a:tailEnd type="triangle"/>
          </a:ln>
          <a:effectLst/>
        </p:spPr>
      </p:cxnSp>
      <p:cxnSp>
        <p:nvCxnSpPr>
          <p:cNvPr id="18" name="Straight Arrow Connector 17"/>
          <p:cNvCxnSpPr/>
          <p:nvPr/>
        </p:nvCxnSpPr>
        <p:spPr>
          <a:xfrm>
            <a:off x="4172507" y="4214875"/>
            <a:ext cx="1260597" cy="0"/>
          </a:xfrm>
          <a:prstGeom prst="straightConnector1">
            <a:avLst/>
          </a:prstGeom>
          <a:noFill/>
          <a:ln w="38100" cap="flat" cmpd="sng" algn="ctr">
            <a:solidFill>
              <a:srgbClr val="000000"/>
            </a:solidFill>
            <a:prstDash val="solid"/>
            <a:miter lim="800000"/>
            <a:tailEnd type="triangle"/>
          </a:ln>
          <a:effectLst/>
        </p:spPr>
      </p:cxnSp>
      <p:cxnSp>
        <p:nvCxnSpPr>
          <p:cNvPr id="19" name="Straight Arrow Connector 18"/>
          <p:cNvCxnSpPr/>
          <p:nvPr/>
        </p:nvCxnSpPr>
        <p:spPr>
          <a:xfrm>
            <a:off x="4172507" y="4214875"/>
            <a:ext cx="1164792" cy="791833"/>
          </a:xfrm>
          <a:prstGeom prst="straightConnector1">
            <a:avLst/>
          </a:prstGeom>
          <a:noFill/>
          <a:ln w="38100" cap="flat" cmpd="sng" algn="ctr">
            <a:solidFill>
              <a:srgbClr val="000000"/>
            </a:solidFill>
            <a:prstDash val="solid"/>
            <a:miter lim="800000"/>
            <a:tailEnd type="triangle"/>
          </a:ln>
          <a:effectLst/>
        </p:spPr>
      </p:cxnSp>
      <p:sp>
        <p:nvSpPr>
          <p:cNvPr id="20" name="TextBox 19"/>
          <p:cNvSpPr txBox="1"/>
          <p:nvPr/>
        </p:nvSpPr>
        <p:spPr>
          <a:xfrm>
            <a:off x="6715935" y="4073809"/>
            <a:ext cx="15976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Red blood cells</a:t>
            </a:r>
          </a:p>
        </p:txBody>
      </p:sp>
      <p:sp>
        <p:nvSpPr>
          <p:cNvPr id="21" name="TextBox 20"/>
          <p:cNvSpPr txBox="1"/>
          <p:nvPr/>
        </p:nvSpPr>
        <p:spPr>
          <a:xfrm>
            <a:off x="7020601" y="2762775"/>
            <a:ext cx="98834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Platelets</a:t>
            </a:r>
          </a:p>
        </p:txBody>
      </p:sp>
      <p:sp>
        <p:nvSpPr>
          <p:cNvPr id="22" name="TextBox 21"/>
          <p:cNvSpPr txBox="1"/>
          <p:nvPr/>
        </p:nvSpPr>
        <p:spPr>
          <a:xfrm>
            <a:off x="6610167" y="5300821"/>
            <a:ext cx="180921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White blood cells</a:t>
            </a:r>
          </a:p>
        </p:txBody>
      </p:sp>
      <p:pic>
        <p:nvPicPr>
          <p:cNvPr id="23" name="Picture 4" descr="Image result for bone marrow"/>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11329" y="2318328"/>
            <a:ext cx="2151705" cy="322180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3166025" y="3729678"/>
            <a:ext cx="942965" cy="970394"/>
            <a:chOff x="1828800" y="1066800"/>
            <a:chExt cx="3073400" cy="3886200"/>
          </a:xfrm>
        </p:grpSpPr>
        <p:sp>
          <p:nvSpPr>
            <p:cNvPr id="27" name="Oval 26"/>
            <p:cNvSpPr/>
            <p:nvPr/>
          </p:nvSpPr>
          <p:spPr>
            <a:xfrm rot="1498223">
              <a:off x="1828800" y="1066800"/>
              <a:ext cx="3073400" cy="3886200"/>
            </a:xfrm>
            <a:prstGeom prst="ellipse">
              <a:avLst/>
            </a:prstGeom>
            <a:solidFill>
              <a:srgbClr val="AD84C6"/>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 name="Oval 27"/>
            <p:cNvSpPr/>
            <p:nvPr/>
          </p:nvSpPr>
          <p:spPr>
            <a:xfrm rot="20533416">
              <a:off x="2794000" y="2717800"/>
              <a:ext cx="1549400" cy="1092200"/>
            </a:xfrm>
            <a:prstGeom prst="ellipse">
              <a:avLst/>
            </a:prstGeom>
            <a:solidFill>
              <a:srgbClr val="5D739A"/>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9" name="TextBox 28"/>
          <p:cNvSpPr txBox="1"/>
          <p:nvPr/>
        </p:nvSpPr>
        <p:spPr>
          <a:xfrm>
            <a:off x="3358424" y="4738453"/>
            <a:ext cx="558166" cy="369332"/>
          </a:xfrm>
          <a:prstGeom prst="rect">
            <a:avLst/>
          </a:prstGeom>
          <a:noFill/>
        </p:spPr>
        <p:txBody>
          <a:bodyPr wrap="none" rtlCol="0">
            <a:spAutoFit/>
          </a:bodyPr>
          <a:lstStyle/>
          <a:p>
            <a:r>
              <a:rPr lang="en-US" dirty="0" smtClean="0"/>
              <a:t>HSC</a:t>
            </a:r>
            <a:endParaRPr lang="en-US" dirty="0"/>
          </a:p>
        </p:txBody>
      </p:sp>
    </p:spTree>
    <p:extLst>
      <p:ext uri="{BB962C8B-B14F-4D97-AF65-F5344CB8AC3E}">
        <p14:creationId xmlns:p14="http://schemas.microsoft.com/office/powerpoint/2010/main" val="89101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Cord Blood Use in Transplant Medicine</a:t>
            </a:r>
            <a:endParaRPr lang="en-US" sz="3200" dirty="0"/>
          </a:p>
        </p:txBody>
      </p:sp>
      <p:sp>
        <p:nvSpPr>
          <p:cNvPr id="3" name="Content Placeholder 2"/>
          <p:cNvSpPr>
            <a:spLocks noGrp="1"/>
          </p:cNvSpPr>
          <p:nvPr>
            <p:ph idx="1"/>
          </p:nvPr>
        </p:nvSpPr>
        <p:spPr>
          <a:xfrm>
            <a:off x="628650" y="1371291"/>
            <a:ext cx="7886700" cy="638795"/>
          </a:xfrm>
        </p:spPr>
        <p:txBody>
          <a:bodyPr>
            <a:normAutofit/>
          </a:bodyPr>
          <a:lstStyle/>
          <a:p>
            <a:pPr marL="0" indent="0">
              <a:buNone/>
            </a:pPr>
            <a:r>
              <a:rPr lang="en-US" sz="2000" dirty="0" smtClean="0"/>
              <a:t>Over 80 diseases may be treated with a stem cell transplant, including:</a:t>
            </a:r>
            <a:endParaRPr lang="en-US" sz="2000" dirty="0"/>
          </a:p>
        </p:txBody>
      </p:sp>
      <p:cxnSp>
        <p:nvCxnSpPr>
          <p:cNvPr id="4" name="Straight Connector 3"/>
          <p:cNvCxnSpPr/>
          <p:nvPr/>
        </p:nvCxnSpPr>
        <p:spPr>
          <a:xfrm flipV="1">
            <a:off x="0" y="224939"/>
            <a:ext cx="6537434" cy="5251"/>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236761399"/>
              </p:ext>
            </p:extLst>
          </p:nvPr>
        </p:nvGraphicFramePr>
        <p:xfrm>
          <a:off x="256478" y="1825625"/>
          <a:ext cx="8631044" cy="4861560"/>
        </p:xfrm>
        <a:graphic>
          <a:graphicData uri="http://schemas.openxmlformats.org/drawingml/2006/table">
            <a:tbl>
              <a:tblPr>
                <a:tableStyleId>{5C22544A-7EE6-4342-B048-85BDC9FD1C3A}</a:tableStyleId>
              </a:tblPr>
              <a:tblGrid>
                <a:gridCol w="4329634"/>
                <a:gridCol w="4301410"/>
              </a:tblGrid>
              <a:tr h="182880">
                <a:tc>
                  <a:txBody>
                    <a:bodyPr/>
                    <a:lstStyle/>
                    <a:p>
                      <a:pPr algn="ctr" fontAlgn="b"/>
                      <a:r>
                        <a:rPr lang="en-US" sz="1400" b="1" u="none" strike="noStrike" dirty="0" err="1">
                          <a:solidFill>
                            <a:schemeClr val="bg1"/>
                          </a:solidFill>
                          <a:effectLst/>
                        </a:rPr>
                        <a:t>Hemoglobinopathies</a:t>
                      </a:r>
                      <a:endParaRPr lang="en-US" sz="1400" b="1" i="0" u="none" strike="noStrike" dirty="0">
                        <a:solidFill>
                          <a:schemeClr val="bg1"/>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F939F"/>
                    </a:solidFill>
                  </a:tcPr>
                </a:tc>
                <a:tc>
                  <a:txBody>
                    <a:bodyPr/>
                    <a:lstStyle/>
                    <a:p>
                      <a:pPr algn="ctr" fontAlgn="b"/>
                      <a:r>
                        <a:rPr lang="en-US" sz="1400" b="1" u="none" strike="noStrike" dirty="0" err="1">
                          <a:solidFill>
                            <a:schemeClr val="bg1"/>
                          </a:solidFill>
                          <a:effectLst/>
                        </a:rPr>
                        <a:t>Mucopolysaccharidoses</a:t>
                      </a:r>
                      <a:endParaRPr lang="en-US" sz="1400" b="1" i="0" u="none" strike="noStrike" dirty="0">
                        <a:solidFill>
                          <a:schemeClr val="bg1"/>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5F939F"/>
                    </a:solidFill>
                  </a:tcPr>
                </a:tc>
              </a:tr>
              <a:tr h="182880">
                <a:tc>
                  <a:txBody>
                    <a:bodyPr/>
                    <a:lstStyle/>
                    <a:p>
                      <a:pPr algn="ctr" fontAlgn="b"/>
                      <a:r>
                        <a:rPr lang="en-US" sz="1400" u="none" strike="noStrike">
                          <a:effectLst/>
                        </a:rPr>
                        <a:t>b-Thalassemia major</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a:effectLst/>
                        </a:rPr>
                        <a:t>Hurler’s disease (MPS-1</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96026">
                <a:tc>
                  <a:txBody>
                    <a:bodyPr/>
                    <a:lstStyle/>
                    <a:p>
                      <a:pPr algn="ctr" fontAlgn="b"/>
                      <a:r>
                        <a:rPr lang="en-US" sz="1400" u="none" strike="noStrike" dirty="0">
                          <a:effectLst/>
                        </a:rPr>
                        <a:t>a-Thalassemia major</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a:effectLst/>
                        </a:rPr>
                        <a:t>Hurler-Scheie syndrome</a:t>
                      </a:r>
                      <a:endParaRPr lang="en-US" sz="1400" b="0" i="0" u="none" strike="noStrike">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dirty="0">
                          <a:effectLst/>
                        </a:rPr>
                        <a:t>Sickle cell anemia</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a:effectLst/>
                        </a:rPr>
                        <a:t>Hunter disease (MPS-II</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err="1">
                          <a:effectLst/>
                        </a:rPr>
                        <a:t>Sanfillippo</a:t>
                      </a:r>
                      <a:r>
                        <a:rPr lang="en-US" sz="1400" u="none" strike="noStrike" dirty="0">
                          <a:effectLst/>
                        </a:rPr>
                        <a:t> B (MPS-IIIB</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b="1" u="none" strike="noStrike" dirty="0">
                          <a:solidFill>
                            <a:schemeClr val="bg1"/>
                          </a:solidFill>
                          <a:effectLst/>
                        </a:rPr>
                        <a:t>Immunodeficiencies</a:t>
                      </a:r>
                      <a:endParaRPr lang="en-US" sz="1400" b="1" i="0" u="none" strike="noStrike" dirty="0">
                        <a:solidFill>
                          <a:schemeClr val="bg1"/>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F939F"/>
                    </a:solidFill>
                  </a:tcPr>
                </a:tc>
                <a:tc>
                  <a:txBody>
                    <a:bodyPr/>
                    <a:lstStyle/>
                    <a:p>
                      <a:pPr algn="ctr" fontAlgn="b"/>
                      <a:r>
                        <a:rPr lang="en-US" sz="1400" u="none" strike="noStrike" dirty="0" err="1">
                          <a:effectLst/>
                        </a:rPr>
                        <a:t>Morquio</a:t>
                      </a:r>
                      <a:r>
                        <a:rPr lang="en-US" sz="1400" u="none" strike="noStrike" dirty="0">
                          <a:effectLst/>
                        </a:rPr>
                        <a:t> (MPS-IV</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dirty="0">
                          <a:effectLst/>
                        </a:rPr>
                        <a:t>SCID</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err="1">
                          <a:effectLst/>
                        </a:rPr>
                        <a:t>Maroteaux-Lamy</a:t>
                      </a:r>
                      <a:r>
                        <a:rPr lang="en-US" sz="1400" u="none" strike="noStrike" dirty="0">
                          <a:effectLst/>
                        </a:rPr>
                        <a:t> syndrome (MPS-VI</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a:effectLst/>
                        </a:rPr>
                        <a:t>Bare lymphocyte syndrome</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a:effectLst/>
                        </a:rPr>
                        <a:t>Sly syndrome (MPS-VII</a:t>
                      </a:r>
                      <a:r>
                        <a:rPr lang="en-US" sz="1400" u="none" strike="noStrike" dirty="0" smtClean="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dirty="0">
                          <a:effectLst/>
                        </a:rPr>
                        <a:t>Chronic granulomatous disease</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algn="ctr" fontAlgn="b"/>
                      <a:r>
                        <a:rPr lang="en-US" sz="1400" u="none" strike="noStrike">
                          <a:effectLst/>
                        </a:rPr>
                        <a:t>Wiskott-Aldrich syndrome</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b="1" u="none" strike="noStrike" dirty="0" err="1">
                          <a:solidFill>
                            <a:schemeClr val="bg1"/>
                          </a:solidFill>
                          <a:effectLst/>
                        </a:rPr>
                        <a:t>Mucolipidoses</a:t>
                      </a:r>
                      <a:endParaRPr lang="en-US" sz="1400" b="1" i="0" u="none" strike="noStrike" dirty="0">
                        <a:solidFill>
                          <a:schemeClr val="bg1"/>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5F939F"/>
                    </a:solidFill>
                  </a:tcPr>
                </a:tc>
              </a:tr>
              <a:tr h="182880">
                <a:tc>
                  <a:txBody>
                    <a:bodyPr/>
                    <a:lstStyle/>
                    <a:p>
                      <a:pPr algn="ctr" fontAlgn="b"/>
                      <a:r>
                        <a:rPr lang="en-US" sz="1400" u="none" strike="noStrike">
                          <a:effectLst/>
                        </a:rPr>
                        <a:t>Infantile agranulocytosis (Kostman’s syndrome)</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err="1">
                          <a:effectLst/>
                        </a:rPr>
                        <a:t>Fabry</a:t>
                      </a:r>
                      <a:r>
                        <a:rPr lang="en-US" sz="1400" u="none" strike="noStrike" dirty="0">
                          <a:effectLst/>
                        </a:rPr>
                        <a:t> </a:t>
                      </a:r>
                      <a:r>
                        <a:rPr lang="en-US" sz="1400" u="none" strike="noStrike" dirty="0" smtClean="0">
                          <a:effectLst/>
                        </a:rPr>
                        <a:t>disease</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a:effectLst/>
                        </a:rPr>
                        <a:t>Lazy leukocyte syndrome (neutrophil actin deficiency)</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err="1">
                          <a:effectLst/>
                        </a:rPr>
                        <a:t>Gaucher</a:t>
                      </a:r>
                      <a:r>
                        <a:rPr lang="en-US" sz="1400" u="none" strike="noStrike" dirty="0">
                          <a:effectLst/>
                        </a:rPr>
                        <a:t> </a:t>
                      </a:r>
                      <a:r>
                        <a:rPr lang="en-US" sz="1400" u="none" strike="noStrike" dirty="0" smtClean="0">
                          <a:effectLst/>
                        </a:rPr>
                        <a:t>disease</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a:effectLst/>
                        </a:rPr>
                        <a:t>Neutrophil membrane GP-180 deficiency</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err="1">
                          <a:effectLst/>
                        </a:rPr>
                        <a:t>Krabbe</a:t>
                      </a:r>
                      <a:r>
                        <a:rPr lang="en-US" sz="1400" u="none" strike="noStrike" dirty="0">
                          <a:effectLst/>
                        </a:rPr>
                        <a:t> </a:t>
                      </a:r>
                      <a:r>
                        <a:rPr lang="en-US" sz="1400" u="none" strike="noStrike" dirty="0" smtClean="0">
                          <a:effectLst/>
                        </a:rPr>
                        <a:t>disease</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a:effectLst/>
                        </a:rPr>
                        <a:t>Agammaglobulinemia</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a:effectLst/>
                        </a:rPr>
                        <a:t>Metachromatic </a:t>
                      </a:r>
                      <a:r>
                        <a:rPr lang="en-US" sz="1400" u="none" strike="noStrike" dirty="0" err="1" smtClean="0">
                          <a:effectLst/>
                        </a:rPr>
                        <a:t>leukodystrophy</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ctr" fontAlgn="b"/>
                      <a:r>
                        <a:rPr lang="en-US" sz="1400" u="none" strike="noStrike">
                          <a:effectLst/>
                        </a:rPr>
                        <a:t>X-linked lymphoproliferative syndrome</a:t>
                      </a:r>
                      <a:endParaRPr lang="en-US" sz="1400" b="0" i="0" u="none" strike="noStrike">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dirty="0" err="1">
                          <a:effectLst/>
                        </a:rPr>
                        <a:t>Niemann</a:t>
                      </a:r>
                      <a:r>
                        <a:rPr lang="en-US" sz="1400" u="none" strike="noStrike" dirty="0">
                          <a:effectLst/>
                        </a:rPr>
                        <a:t>-Pick </a:t>
                      </a:r>
                      <a:r>
                        <a:rPr lang="en-US" sz="1400" u="none" strike="noStrike" dirty="0" smtClean="0">
                          <a:effectLst/>
                        </a:rPr>
                        <a:t>disease</a:t>
                      </a:r>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15736">
                <a:tc>
                  <a:txBody>
                    <a:bodyPr/>
                    <a:lstStyle/>
                    <a:p>
                      <a:pPr algn="ctr" fontAlgn="b"/>
                      <a:r>
                        <a:rPr lang="en-US" sz="1400" u="none" strike="noStrike" dirty="0">
                          <a:effectLst/>
                        </a:rPr>
                        <a:t>X-linked hyper-IgM syndrome</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BD2D7"/>
                    </a:solidFill>
                  </a:tcPr>
                </a:tc>
                <a:tc>
                  <a:txBody>
                    <a:bodyPr/>
                    <a:lstStyle/>
                    <a:p>
                      <a:pPr algn="ctr" fontAlgn="b"/>
                      <a:r>
                        <a:rPr lang="en-US" sz="1400" u="none" strike="noStrike">
                          <a:effectLst/>
                        </a:rPr>
                        <a:t>Adrenal leukodystrophy</a:t>
                      </a:r>
                      <a:endParaRPr lang="en-US" sz="1400" b="0" i="0" u="none" strike="noStrike">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rgbClr val="000000"/>
                          </a:solidFill>
                          <a:effectLst/>
                          <a:latin typeface="Calibri" panose="020F0502020204030204" pitchFamily="34" charset="0"/>
                        </a:rPr>
                        <a:t>I-cell </a:t>
                      </a:r>
                      <a:r>
                        <a:rPr lang="en-US" sz="1400" b="0" i="0" u="none" strike="noStrike" dirty="0" err="1" smtClean="0">
                          <a:solidFill>
                            <a:srgbClr val="000000"/>
                          </a:solidFill>
                          <a:effectLst/>
                          <a:latin typeface="Calibri" panose="020F0502020204030204" pitchFamily="34" charset="0"/>
                        </a:rPr>
                        <a:t>mucolipidosis</a:t>
                      </a:r>
                      <a:r>
                        <a:rPr lang="en-US" sz="1400" b="0" i="0" u="none" strike="noStrike" dirty="0" smtClean="0">
                          <a:solidFill>
                            <a:srgbClr val="000000"/>
                          </a:solidFill>
                          <a:effectLst/>
                          <a:latin typeface="Calibri" panose="020F0502020204030204" pitchFamily="34" charset="0"/>
                        </a:rPr>
                        <a:t> II</a:t>
                      </a: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r>
              <a:tr h="182880">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82880">
                <a:tc gridSpan="2">
                  <a:txBody>
                    <a:bodyPr/>
                    <a:lstStyle/>
                    <a:p>
                      <a:pPr algn="ctr" fontAlgn="b"/>
                      <a:r>
                        <a:rPr lang="en-US" sz="1400" b="1" u="none" strike="noStrike" dirty="0">
                          <a:solidFill>
                            <a:schemeClr val="bg1"/>
                          </a:solidFill>
                          <a:effectLst/>
                        </a:rPr>
                        <a:t>Other Hematopoietic Diseases</a:t>
                      </a:r>
                      <a:endParaRPr lang="en-US" sz="1400" b="1"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F939F"/>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5F939F"/>
                    </a:solidFill>
                  </a:tcPr>
                </a:tc>
              </a:tr>
              <a:tr h="182880">
                <a:tc gridSpan="2">
                  <a:txBody>
                    <a:bodyPr/>
                    <a:lstStyle/>
                    <a:p>
                      <a:pPr algn="ctr" fontAlgn="b"/>
                      <a:r>
                        <a:rPr lang="en-US" sz="1400" u="none" strike="noStrike" dirty="0" err="1">
                          <a:effectLst/>
                        </a:rPr>
                        <a:t>Osteopetrosis</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r h="182880">
                <a:tc gridSpan="2">
                  <a:txBody>
                    <a:bodyPr/>
                    <a:lstStyle/>
                    <a:p>
                      <a:pPr algn="ctr" fontAlgn="b"/>
                      <a:r>
                        <a:rPr lang="en-US" sz="1400" u="none" strike="noStrike" dirty="0">
                          <a:effectLst/>
                        </a:rPr>
                        <a:t>Diamond-</a:t>
                      </a:r>
                      <a:r>
                        <a:rPr lang="en-US" sz="1400" u="none" strike="noStrike" dirty="0" err="1">
                          <a:effectLst/>
                        </a:rPr>
                        <a:t>Blackfan</a:t>
                      </a:r>
                      <a:r>
                        <a:rPr lang="en-US" sz="1400" u="none" strike="noStrike" dirty="0">
                          <a:effectLst/>
                        </a:rPr>
                        <a:t> syndrome</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r h="182880">
                <a:tc gridSpan="2">
                  <a:txBody>
                    <a:bodyPr/>
                    <a:lstStyle/>
                    <a:p>
                      <a:pPr algn="ctr" fontAlgn="b"/>
                      <a:r>
                        <a:rPr lang="en-US" sz="1400" u="none" strike="noStrike" dirty="0" err="1">
                          <a:effectLst/>
                        </a:rPr>
                        <a:t>Fanconi</a:t>
                      </a:r>
                      <a:r>
                        <a:rPr lang="en-US" sz="1400" u="none" strike="noStrike" dirty="0">
                          <a:effectLst/>
                        </a:rPr>
                        <a:t> anemia</a:t>
                      </a:r>
                      <a:endParaRPr lang="en-US" sz="1400" b="0"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BD2D7"/>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449670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5296</TotalTime>
  <Words>1661</Words>
  <Application>Microsoft Office PowerPoint</Application>
  <PresentationFormat>On-screen Show (4:3)</PresentationFormat>
  <Paragraphs>290</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 Narrow</vt:lpstr>
      <vt:lpstr>Calibri</vt:lpstr>
      <vt:lpstr>Calibri Light</vt:lpstr>
      <vt:lpstr>Helvetica</vt:lpstr>
      <vt:lpstr>Wingdings</vt:lpstr>
      <vt:lpstr>Office Theme</vt:lpstr>
      <vt:lpstr> </vt:lpstr>
      <vt:lpstr>Disclosures</vt:lpstr>
      <vt:lpstr>Objectives</vt:lpstr>
      <vt:lpstr>Types of Stem Cells</vt:lpstr>
      <vt:lpstr>Sources of Stem Cells</vt:lpstr>
      <vt:lpstr>Why Preserve Cord Blood?</vt:lpstr>
      <vt:lpstr>Why Preserve Cord Tissue?</vt:lpstr>
      <vt:lpstr>Transplant Medicine</vt:lpstr>
      <vt:lpstr>Cord Blood Use in Transplant Medicine</vt:lpstr>
      <vt:lpstr>Stem Cell Donors</vt:lpstr>
      <vt:lpstr>Donor Selection for Stem Cell Transplants</vt:lpstr>
      <vt:lpstr>HLA Matching in a Family</vt:lpstr>
      <vt:lpstr>Regenerative Medicine</vt:lpstr>
      <vt:lpstr>Regenerative Medicine</vt:lpstr>
      <vt:lpstr>Regenerative Medicine</vt:lpstr>
      <vt:lpstr>Pre-clinical Cord Blood Research: HIE</vt:lpstr>
      <vt:lpstr>Reduction in Symptoms</vt:lpstr>
      <vt:lpstr>Cells Home to Site of Brain Lesion</vt:lpstr>
      <vt:lpstr>Cord Blood Research in Regenerative Medicine</vt:lpstr>
      <vt:lpstr>MSC Research in Regenerative Medicine</vt:lpstr>
      <vt:lpstr>Recent Publications</vt:lpstr>
      <vt:lpstr>What are the Options?</vt:lpstr>
      <vt:lpstr>Availability of Public Donation</vt:lpstr>
      <vt:lpstr>IOM Study Shapes Public Health Policy</vt:lpstr>
      <vt:lpstr>Texas Legislature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Mette, Lindsey</dc:creator>
  <cp:lastModifiedBy>Michelle McDougle</cp:lastModifiedBy>
  <cp:revision>42</cp:revision>
  <dcterms:created xsi:type="dcterms:W3CDTF">2015-11-18T15:04:39Z</dcterms:created>
  <dcterms:modified xsi:type="dcterms:W3CDTF">2019-02-07T17:12:32Z</dcterms:modified>
</cp:coreProperties>
</file>